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charts/chart8.xml" ContentType="application/vnd.openxmlformats-officedocument.drawingml.chart+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3.xml" ContentType="application/vnd.openxmlformats-officedocument.presentationml.notesSlide+xml"/>
  <Override PartName="/ppt/charts/chart7.xml" ContentType="application/vnd.openxmlformats-officedocument.drawingml.chart+xml"/>
  <Override PartName="/ppt/theme/theme2.xml" ContentType="application/vnd.openxmlformats-officedocument.theme+xml"/>
  <Override PartName="/ppt/slides/slide40.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charts/chart6.xml" ContentType="application/vnd.openxmlformats-officedocument.drawingml.chart+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7"/>
  </p:notesMasterIdLst>
  <p:sldIdLst>
    <p:sldId id="257" r:id="rId2"/>
    <p:sldId id="325" r:id="rId3"/>
    <p:sldId id="317" r:id="rId4"/>
    <p:sldId id="275" r:id="rId5"/>
    <p:sldId id="261" r:id="rId6"/>
    <p:sldId id="303" r:id="rId7"/>
    <p:sldId id="323" r:id="rId8"/>
    <p:sldId id="324" r:id="rId9"/>
    <p:sldId id="262" r:id="rId10"/>
    <p:sldId id="277" r:id="rId11"/>
    <p:sldId id="297" r:id="rId12"/>
    <p:sldId id="278" r:id="rId13"/>
    <p:sldId id="304" r:id="rId14"/>
    <p:sldId id="286" r:id="rId15"/>
    <p:sldId id="287" r:id="rId16"/>
    <p:sldId id="288" r:id="rId17"/>
    <p:sldId id="280" r:id="rId18"/>
    <p:sldId id="298" r:id="rId19"/>
    <p:sldId id="292" r:id="rId20"/>
    <p:sldId id="281" r:id="rId21"/>
    <p:sldId id="293" r:id="rId22"/>
    <p:sldId id="282" r:id="rId23"/>
    <p:sldId id="305" r:id="rId24"/>
    <p:sldId id="294" r:id="rId25"/>
    <p:sldId id="283" r:id="rId26"/>
    <p:sldId id="295" r:id="rId27"/>
    <p:sldId id="296" r:id="rId28"/>
    <p:sldId id="266" r:id="rId29"/>
    <p:sldId id="285" r:id="rId30"/>
    <p:sldId id="271" r:id="rId31"/>
    <p:sldId id="273" r:id="rId32"/>
    <p:sldId id="274" r:id="rId33"/>
    <p:sldId id="269" r:id="rId34"/>
    <p:sldId id="307" r:id="rId35"/>
    <p:sldId id="268" r:id="rId36"/>
    <p:sldId id="289" r:id="rId37"/>
    <p:sldId id="322" r:id="rId38"/>
    <p:sldId id="299" r:id="rId39"/>
    <p:sldId id="284" r:id="rId40"/>
    <p:sldId id="311" r:id="rId41"/>
    <p:sldId id="312" r:id="rId42"/>
    <p:sldId id="313" r:id="rId43"/>
    <p:sldId id="314" r:id="rId44"/>
    <p:sldId id="315" r:id="rId45"/>
    <p:sldId id="316"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admut" initials="H" lastIdx="6" clrIdx="0"/>
  <p:cmAuthor id="1" name="sYmbio" initials="s" lastIdx="1" clrIdx="1">
    <p:extLst>
      <p:ext uri="{19B8F6BF-5375-455C-9EA6-DF929625EA0E}">
        <p15:presenceInfo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userId="sYmbio" providerId="None"/>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192" autoAdjust="0"/>
    <p:restoredTop sz="96992" autoAdjust="0"/>
  </p:normalViewPr>
  <p:slideViewPr>
    <p:cSldViewPr snapToGrid="0">
      <p:cViewPr varScale="1">
        <p:scale>
          <a:sx n="88" d="100"/>
          <a:sy n="88" d="100"/>
        </p:scale>
        <p:origin x="-128" y="-2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73101752862056"/>
          <c:y val="0.11662460779588"/>
          <c:w val="0.541363681102362"/>
          <c:h val="0.812045471699959"/>
        </c:manualLayout>
      </c:layout>
      <c:pieChart>
        <c:varyColors val="1"/>
        <c:ser>
          <c:idx val="0"/>
          <c:order val="0"/>
          <c:tx>
            <c:strRef>
              <c:f>Sheet1!$B$1</c:f>
              <c:strCache>
                <c:ptCount val="1"/>
                <c:pt idx="0">
                  <c:v>Sales</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BC5-486B-B046-7AA9EFE1AD35}"/>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BC5-486B-B046-7AA9EFE1AD35}"/>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BC5-486B-B046-7AA9EFE1AD35}"/>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7BC5-486B-B046-7AA9EFE1AD35}"/>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La mission</c:v>
                </c:pt>
                <c:pt idx="1">
                  <c:v>Formation initiale</c:v>
                </c:pt>
                <c:pt idx="2">
                  <c:v>Obligagtion</c:v>
                </c:pt>
                <c:pt idx="3">
                  <c:v>Besoin</c:v>
                </c:pt>
              </c:strCache>
            </c:strRef>
          </c:cat>
          <c:val>
            <c:numRef>
              <c:f>Sheet1!$B$2:$B$5</c:f>
              <c:numCache>
                <c:formatCode>General</c:formatCode>
                <c:ptCount val="4"/>
                <c:pt idx="0">
                  <c:v>45.16</c:v>
                </c:pt>
                <c:pt idx="1">
                  <c:v>19.35</c:v>
                </c:pt>
                <c:pt idx="2">
                  <c:v>16.12</c:v>
                </c:pt>
                <c:pt idx="3">
                  <c:v>16.12</c:v>
                </c:pt>
              </c:numCache>
            </c:numRef>
          </c:val>
          <c:extLst xmlns:c16r2="http://schemas.microsoft.com/office/drawing/2015/06/chart">
            <c:ext xmlns:c16="http://schemas.microsoft.com/office/drawing/2014/chart" uri="{C3380CC4-5D6E-409C-BE32-E72D297353CC}">
              <c16:uniqueId val="{00000008-7BC5-486B-B046-7AA9EFE1AD35}"/>
            </c:ext>
          </c:extLst>
        </c:ser>
        <c:dLbls>
          <c:showPercent val="1"/>
        </c:dLbls>
        <c:firstSliceAng val="0"/>
      </c:pieChart>
      <c:spPr>
        <a:noFill/>
        <a:ln>
          <a:noFill/>
        </a:ln>
        <a:effectLst/>
      </c:spPr>
    </c:plotArea>
    <c:legend>
      <c:legendPos val="t"/>
      <c:layout>
        <c:manualLayout>
          <c:xMode val="edge"/>
          <c:yMode val="edge"/>
          <c:x val="0.607319028462888"/>
          <c:y val="0.147596385820452"/>
          <c:w val="0.374723167339437"/>
          <c:h val="0.751496628959116"/>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611030564280262"/>
          <c:y val="0.114740986075558"/>
          <c:w val="0.541363681102362"/>
          <c:h val="0.812045471699959"/>
        </c:manualLayout>
      </c:layout>
      <c:pieChart>
        <c:varyColors val="1"/>
        <c:ser>
          <c:idx val="0"/>
          <c:order val="0"/>
          <c:tx>
            <c:strRef>
              <c:f>Sheet1!$B$1</c:f>
              <c:strCache>
                <c:ptCount val="1"/>
                <c:pt idx="0">
                  <c:v>Sales</c:v>
                </c:pt>
              </c:strCache>
            </c:strRef>
          </c:tx>
          <c:explosion val="1"/>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A2C-4834-BC73-CE5CB5E96461}"/>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6A2C-4834-BC73-CE5CB5E96461}"/>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6A2C-4834-BC73-CE5CB5E96461}"/>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6A2C-4834-BC73-CE5CB5E96461}"/>
              </c:ext>
            </c:extLst>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6A2C-4834-BC73-CE5CB5E96461}"/>
              </c:ext>
            </c:extLst>
          </c:dPt>
          <c:dPt>
            <c:idx val="5"/>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6A2C-4834-BC73-CE5CB5E96461}"/>
              </c:ext>
            </c:extLst>
          </c:dPt>
          <c:dPt>
            <c:idx val="6"/>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6A2C-4834-BC73-CE5CB5E96461}"/>
              </c:ext>
            </c:extLst>
          </c:dPt>
          <c:dPt>
            <c:idx val="7"/>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F-6A2C-4834-BC73-CE5CB5E96461}"/>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Sheet1!$A$2:$A$9</c:f>
              <c:strCache>
                <c:ptCount val="8"/>
                <c:pt idx="0">
                  <c:v>Personnes handicapées</c:v>
                </c:pt>
                <c:pt idx="1">
                  <c:v>Personnes avec faible maitrise de la langue</c:v>
                </c:pt>
                <c:pt idx="2">
                  <c:v>Tout le monde</c:v>
                </c:pt>
                <c:pt idx="3">
                  <c:v>Personnes "lambda"</c:v>
                </c:pt>
                <c:pt idx="4">
                  <c:v>Personnes âgées</c:v>
                </c:pt>
                <c:pt idx="5">
                  <c:v>Accompagnateurs pro</c:v>
                </c:pt>
                <c:pt idx="6">
                  <c:v>Familles</c:v>
                </c:pt>
                <c:pt idx="7">
                  <c:v>Enfants</c:v>
                </c:pt>
              </c:strCache>
            </c:strRef>
          </c:cat>
          <c:val>
            <c:numRef>
              <c:f>Sheet1!$B$2:$B$9</c:f>
              <c:numCache>
                <c:formatCode>General</c:formatCode>
                <c:ptCount val="8"/>
                <c:pt idx="0">
                  <c:v>30.0</c:v>
                </c:pt>
                <c:pt idx="1">
                  <c:v>20.0</c:v>
                </c:pt>
                <c:pt idx="2">
                  <c:v>20.0</c:v>
                </c:pt>
                <c:pt idx="3">
                  <c:v>10.0</c:v>
                </c:pt>
                <c:pt idx="4">
                  <c:v>10.0</c:v>
                </c:pt>
                <c:pt idx="5">
                  <c:v>3.0</c:v>
                </c:pt>
                <c:pt idx="6">
                  <c:v>3.0</c:v>
                </c:pt>
                <c:pt idx="7">
                  <c:v>3.0</c:v>
                </c:pt>
              </c:numCache>
            </c:numRef>
          </c:val>
          <c:extLst xmlns:c16r2="http://schemas.microsoft.com/office/drawing/2015/06/chart">
            <c:ext xmlns:c16="http://schemas.microsoft.com/office/drawing/2014/chart" uri="{C3380CC4-5D6E-409C-BE32-E72D297353CC}">
              <c16:uniqueId val="{00000010-6A2C-4834-BC73-CE5CB5E96461}"/>
            </c:ext>
          </c:extLst>
        </c:ser>
        <c:dLbls>
          <c:showPercent val="1"/>
        </c:dLbls>
        <c:firstSliceAng val="0"/>
      </c:pieChart>
      <c:spPr>
        <a:noFill/>
        <a:ln>
          <a:noFill/>
        </a:ln>
        <a:effectLst/>
      </c:spPr>
    </c:plotArea>
    <c:legend>
      <c:legendPos val="t"/>
      <c:layout>
        <c:manualLayout>
          <c:xMode val="edge"/>
          <c:yMode val="edge"/>
          <c:x val="0.58961375456295"/>
          <c:y val="0.0855763627371315"/>
          <c:w val="0.409597245848643"/>
          <c:h val="0.913308486740532"/>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0233667751568634"/>
          <c:y val="0.00120801444235251"/>
          <c:w val="0.510597590846559"/>
          <c:h val="0.998791985557647"/>
        </c:manualLayout>
      </c:layout>
      <c:pieChart>
        <c:varyColors val="1"/>
        <c:ser>
          <c:idx val="0"/>
          <c:order val="0"/>
          <c:tx>
            <c:strRef>
              <c:f>Sheet1!$B$1</c:f>
              <c:strCache>
                <c:ptCount val="1"/>
                <c:pt idx="0">
                  <c:v>Column1</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DD38-433A-83BE-2FF47146D319}"/>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DD38-433A-83BE-2FF47146D319}"/>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DD38-433A-83BE-2FF47146D319}"/>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DD38-433A-83BE-2FF47146D319}"/>
              </c:ext>
            </c:extLst>
          </c:dPt>
          <c:dPt>
            <c:idx val="4"/>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DD38-433A-83BE-2FF47146D319}"/>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Tout</c:v>
                </c:pt>
                <c:pt idx="1">
                  <c:v>Guides / règles</c:v>
                </c:pt>
                <c:pt idx="2">
                  <c:v>Démarches / procédures</c:v>
                </c:pt>
                <c:pt idx="3">
                  <c:v>Lettres / courriers / mails</c:v>
                </c:pt>
                <c:pt idx="4">
                  <c:v>Autres documents</c:v>
                </c:pt>
              </c:strCache>
            </c:strRef>
          </c:cat>
          <c:val>
            <c:numRef>
              <c:f>Sheet1!$B$2:$B$6</c:f>
              <c:numCache>
                <c:formatCode>General</c:formatCode>
                <c:ptCount val="5"/>
                <c:pt idx="0">
                  <c:v>15.0</c:v>
                </c:pt>
                <c:pt idx="1">
                  <c:v>13.0</c:v>
                </c:pt>
                <c:pt idx="2">
                  <c:v>11.5</c:v>
                </c:pt>
                <c:pt idx="3">
                  <c:v>10.0</c:v>
                </c:pt>
                <c:pt idx="4">
                  <c:v>50.5</c:v>
                </c:pt>
              </c:numCache>
            </c:numRef>
          </c:val>
          <c:extLst xmlns:c16r2="http://schemas.microsoft.com/office/drawing/2015/06/chart">
            <c:ext xmlns:c16="http://schemas.microsoft.com/office/drawing/2014/chart" uri="{C3380CC4-5D6E-409C-BE32-E72D297353CC}">
              <c16:uniqueId val="{0000000A-DD38-433A-83BE-2FF47146D319}"/>
            </c:ext>
          </c:extLst>
        </c:ser>
        <c:dLbls>
          <c:showPercent val="1"/>
        </c:dLbls>
        <c:firstSliceAng val="0"/>
      </c:pieChart>
      <c:spPr>
        <a:noFill/>
        <a:ln>
          <a:noFill/>
        </a:ln>
        <a:effectLst/>
      </c:spPr>
    </c:plotArea>
    <c:legend>
      <c:legendPos val="t"/>
      <c:layout>
        <c:manualLayout>
          <c:xMode val="edge"/>
          <c:yMode val="edge"/>
          <c:x val="0.56342863507592"/>
          <c:y val="0.171806549350929"/>
          <c:w val="0.426462546473883"/>
          <c:h val="0.669402548976242"/>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455478522073573"/>
          <c:y val="0.0537602165679882"/>
          <c:w val="0.386465090564776"/>
          <c:h val="0.900072406445982"/>
        </c:manualLayout>
      </c:layout>
      <c:pieChart>
        <c:varyColors val="1"/>
        <c:ser>
          <c:idx val="0"/>
          <c:order val="0"/>
          <c:tx>
            <c:strRef>
              <c:f>Sheet1!$B$1</c:f>
              <c:strCache>
                <c:ptCount val="1"/>
                <c:pt idx="0">
                  <c:v>Column1</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A8-47B7-9423-FE556B64F7D3}"/>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A8-47B7-9423-FE556B64F7D3}"/>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8A8-47B7-9423-FE556B64F7D3}"/>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B8A8-47B7-9423-FE556B64F7D3}"/>
              </c:ext>
            </c:extLst>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B8A8-47B7-9423-FE556B64F7D3}"/>
              </c:ext>
            </c:extLst>
          </c:dPt>
          <c:dPt>
            <c:idx val="5"/>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B8A8-47B7-9423-FE556B64F7D3}"/>
              </c:ext>
            </c:extLst>
          </c:dPt>
          <c:dPt>
            <c:idx val="6"/>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B8A8-47B7-9423-FE556B64F7D3}"/>
              </c:ext>
            </c:extLst>
          </c:dPt>
          <c:dPt>
            <c:idx val="7"/>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F-B8A8-47B7-9423-FE556B64F7D3}"/>
              </c:ext>
            </c:extLst>
          </c:dPt>
          <c:dPt>
            <c:idx val="8"/>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1-B8A8-47B7-9423-FE556B64F7D3}"/>
              </c:ext>
            </c:extLst>
          </c:dPt>
          <c:dPt>
            <c:idx val="9"/>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3-B8A8-47B7-9423-FE556B64F7D3}"/>
              </c:ext>
            </c:extLst>
          </c:dPt>
          <c:dPt>
            <c:idx val="1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5-B8A8-47B7-9423-FE556B64F7D3}"/>
              </c:ext>
            </c:extLst>
          </c:dPt>
          <c:dPt>
            <c:idx val="11"/>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7-B8A8-47B7-9423-FE556B64F7D3}"/>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Sheet1!$A$2:$A$13</c:f>
              <c:strCache>
                <c:ptCount val="12"/>
                <c:pt idx="0">
                  <c:v>Le temps : relectures, mise à jour et public "lent"</c:v>
                </c:pt>
                <c:pt idx="1">
                  <c:v>L'esthétique : conflit entre "code esthétique" et règles du FALC</c:v>
                </c:pt>
                <c:pt idx="2">
                  <c:v>La méconnaissance : au niveau de la direction et du public</c:v>
                </c:pt>
                <c:pt idx="3">
                  <c:v>Les moyens financiers : prestations + temps</c:v>
                </c:pt>
                <c:pt idx="4">
                  <c:v>Longueur / volume : l'un ou l'autre prennent du temps</c:v>
                </c:pt>
                <c:pt idx="5">
                  <c:v>Le maintien du sens : simplifier sans changer/perdre le sens</c:v>
                </c:pt>
                <c:pt idx="6">
                  <c:v>Avoir des gens formés : connaître les règle et savoir gérer un groupe de personnes avec des déficits cognitifs</c:v>
                </c:pt>
                <c:pt idx="7">
                  <c:v>La réglementation : pas claire - obligé de faire FALC ? FAL ? </c:v>
                </c:pt>
                <c:pt idx="8">
                  <c:v>Les relecteurs : capacités attentionnelles et connaissances limitées - nécessité de s'assurer qu'ils aient bien compris le sujet si celui-ci est complexe</c:v>
                </c:pt>
                <c:pt idx="9">
                  <c:v>Absence de cadre / sanctions : l'état et les hierarchies n'exercent pas assez de pression</c:v>
                </c:pt>
                <c:pt idx="10">
                  <c:v>Nature des documents : tous les documents ne sont pas "FALCables" - une fiche horaire</c:v>
                </c:pt>
                <c:pt idx="11">
                  <c:v>Absence de norme pictogrammes : confusion des utilisateurs (particulièrement vrai avec les Troubles du Spectre de l'Autisme)</c:v>
                </c:pt>
              </c:strCache>
            </c:strRef>
          </c:cat>
          <c:val>
            <c:numRef>
              <c:f>Sheet1!$B$2:$B$13</c:f>
              <c:numCache>
                <c:formatCode>General</c:formatCode>
                <c:ptCount val="12"/>
                <c:pt idx="0">
                  <c:v>20.0</c:v>
                </c:pt>
                <c:pt idx="1">
                  <c:v>15.0</c:v>
                </c:pt>
                <c:pt idx="2">
                  <c:v>15.0</c:v>
                </c:pt>
                <c:pt idx="3">
                  <c:v>12.0</c:v>
                </c:pt>
                <c:pt idx="4">
                  <c:v>10.0</c:v>
                </c:pt>
                <c:pt idx="5">
                  <c:v>7.0</c:v>
                </c:pt>
                <c:pt idx="6">
                  <c:v>7.0</c:v>
                </c:pt>
                <c:pt idx="7">
                  <c:v>4.5</c:v>
                </c:pt>
                <c:pt idx="8">
                  <c:v>4.5</c:v>
                </c:pt>
                <c:pt idx="9">
                  <c:v>2.27</c:v>
                </c:pt>
                <c:pt idx="10">
                  <c:v>2.27</c:v>
                </c:pt>
                <c:pt idx="11">
                  <c:v>2.27</c:v>
                </c:pt>
              </c:numCache>
            </c:numRef>
          </c:val>
          <c:extLst xmlns:c16r2="http://schemas.microsoft.com/office/drawing/2015/06/chart">
            <c:ext xmlns:c16="http://schemas.microsoft.com/office/drawing/2014/chart" uri="{C3380CC4-5D6E-409C-BE32-E72D297353CC}">
              <c16:uniqueId val="{00000018-B8A8-47B7-9423-FE556B64F7D3}"/>
            </c:ext>
          </c:extLst>
        </c:ser>
        <c:dLbls>
          <c:showPercent val="1"/>
        </c:dLbls>
        <c:firstSliceAng val="0"/>
      </c:pieChart>
      <c:spPr>
        <a:noFill/>
        <a:ln>
          <a:noFill/>
        </a:ln>
        <a:effectLst/>
      </c:spPr>
    </c:plotArea>
    <c:legend>
      <c:legendPos val="t"/>
      <c:legendEntry>
        <c:idx val="0"/>
        <c:txPr>
          <a:bodyPr rot="0" spcFirstLastPara="1" vertOverflow="ellipsis" vert="horz" wrap="square" anchor="ctr" anchorCtr="1"/>
          <a:lstStyle/>
          <a:p>
            <a:pPr>
              <a:defRPr lang="en-US" sz="1500" b="0" i="0" u="none" strike="noStrike" kern="1200" spc="-100" baseline="0">
                <a:solidFill>
                  <a:schemeClr val="tx1">
                    <a:lumMod val="65000"/>
                    <a:lumOff val="35000"/>
                  </a:schemeClr>
                </a:solidFill>
                <a:latin typeface="+mn-lt"/>
                <a:ea typeface="+mn-ea"/>
                <a:cs typeface="+mn-cs"/>
              </a:defRPr>
            </a:pPr>
            <a:endParaRPr lang="fr-FR"/>
          </a:p>
        </c:txPr>
      </c:legendEntry>
      <c:layout>
        <c:manualLayout>
          <c:xMode val="edge"/>
          <c:yMode val="edge"/>
          <c:x val="0.500366697105728"/>
          <c:y val="7.14135742999865E-5"/>
          <c:w val="0.499633241020514"/>
          <c:h val="0.999928592865285"/>
        </c:manualLayout>
      </c:layout>
      <c:spPr>
        <a:noFill/>
        <a:ln>
          <a:noFill/>
        </a:ln>
        <a:effectLst>
          <a:outerShdw blurRad="50800" dist="50800" dir="5400000" sx="5000" sy="5000" algn="ctr" rotWithShape="0">
            <a:srgbClr val="000000">
              <a:alpha val="43137"/>
            </a:srgbClr>
          </a:outerShdw>
        </a:effectLst>
      </c:spPr>
      <c:txPr>
        <a:bodyPr rot="0" spcFirstLastPara="1" vertOverflow="ellipsis" vert="horz" wrap="square" anchor="ctr" anchorCtr="1"/>
        <a:lstStyle/>
        <a:p>
          <a:pPr>
            <a:defRPr lang="en-US" sz="1500" b="0" i="0" u="none" strike="noStrike" kern="1200" spc="-1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574431594488189"/>
          <c:y val="0.10123578363461"/>
          <c:w val="0.541363681102362"/>
          <c:h val="0.812045471699959"/>
        </c:manualLayout>
      </c:layout>
      <c:pieChart>
        <c:varyColors val="1"/>
        <c:ser>
          <c:idx val="0"/>
          <c:order val="0"/>
          <c:tx>
            <c:strRef>
              <c:f>Sheet1!$B$1</c:f>
              <c:strCache>
                <c:ptCount val="1"/>
                <c:pt idx="0">
                  <c:v>Column1</c:v>
                </c:pt>
              </c:strCache>
            </c:strRef>
          </c:tx>
          <c:explosion val="1"/>
          <c:dPt>
            <c:idx val="0"/>
            <c:explosion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D3EB-429B-969D-B5A37B12A474}"/>
              </c:ext>
            </c:extLst>
          </c:dPt>
          <c:dPt>
            <c:idx val="1"/>
            <c:explosion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D3EB-429B-969D-B5A37B12A474}"/>
              </c:ext>
            </c:extLst>
          </c:dPt>
          <c:dPt>
            <c:idx val="2"/>
            <c:explosion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D3EB-429B-969D-B5A37B12A474}"/>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Le langage : les mots doivent être simples à comprendre et les phrases courtes </c:v>
                </c:pt>
                <c:pt idx="1">
                  <c:v>Le sens : ne pas modifier ou perdre le sens d’une phrase lorsqu’on décide de la simplifier.</c:v>
                </c:pt>
                <c:pt idx="2">
                  <c:v>Autres : réponses sporadiques</c:v>
                </c:pt>
              </c:strCache>
            </c:strRef>
          </c:cat>
          <c:val>
            <c:numRef>
              <c:f>Sheet1!$B$2:$B$4</c:f>
              <c:numCache>
                <c:formatCode>General</c:formatCode>
                <c:ptCount val="3"/>
                <c:pt idx="0">
                  <c:v>23.0</c:v>
                </c:pt>
                <c:pt idx="1">
                  <c:v>20.0</c:v>
                </c:pt>
                <c:pt idx="2">
                  <c:v>57.0</c:v>
                </c:pt>
              </c:numCache>
            </c:numRef>
          </c:val>
          <c:extLst xmlns:c16r2="http://schemas.microsoft.com/office/drawing/2015/06/chart">
            <c:ext xmlns:c16="http://schemas.microsoft.com/office/drawing/2014/chart" uri="{C3380CC4-5D6E-409C-BE32-E72D297353CC}">
              <c16:uniqueId val="{00000006-D3EB-429B-969D-B5A37B12A474}"/>
            </c:ext>
          </c:extLst>
        </c:ser>
        <c:dLbls>
          <c:showPercent val="1"/>
        </c:dLbls>
        <c:firstSliceAng val="0"/>
      </c:pieChart>
      <c:spPr>
        <a:noFill/>
        <a:ln>
          <a:noFill/>
        </a:ln>
        <a:effectLst/>
      </c:spPr>
    </c:plotArea>
    <c:legend>
      <c:legendPos val="t"/>
      <c:layout>
        <c:manualLayout>
          <c:xMode val="edge"/>
          <c:yMode val="edge"/>
          <c:x val="0.641035971940429"/>
          <c:y val="0.0855763385668972"/>
          <c:w val="0.358964028059571"/>
          <c:h val="0.860235893007295"/>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style val="2"/>
  <c:chart>
    <c:title>
      <c:tx>
        <c:rich>
          <a:bodyPr rot="0" spcFirstLastPara="1" vertOverflow="ellipsis" vert="horz" wrap="square" anchor="ctr" anchorCtr="1"/>
          <a:lstStyle/>
          <a:p>
            <a:pPr>
              <a:defRPr lang="en-US" sz="1862" b="1" i="0" u="none" strike="noStrike" kern="1200" cap="all" spc="50" baseline="0">
                <a:solidFill>
                  <a:schemeClr val="tx1">
                    <a:lumMod val="65000"/>
                    <a:lumOff val="35000"/>
                  </a:schemeClr>
                </a:solidFill>
                <a:latin typeface="+mn-lt"/>
                <a:ea typeface="+mn-ea"/>
                <a:cs typeface="+mn-cs"/>
              </a:defRPr>
            </a:pPr>
            <a:endParaRPr lang="en-US"/>
          </a:p>
        </c:rich>
      </c:tx>
      <c:layout/>
      <c:spPr>
        <a:noFill/>
        <a:ln>
          <a:noFill/>
        </a:ln>
        <a:effectLst/>
      </c:spPr>
    </c:title>
    <c:plotArea>
      <c:layout>
        <c:manualLayout>
          <c:layoutTarget val="inner"/>
          <c:xMode val="edge"/>
          <c:yMode val="edge"/>
          <c:x val="0.0259428526078553"/>
          <c:y val="0.118318540930754"/>
          <c:w val="0.449358498441286"/>
          <c:h val="0.830744408159365"/>
        </c:manualLayout>
      </c:layout>
      <c:pieChart>
        <c:varyColors val="1"/>
        <c:ser>
          <c:idx val="0"/>
          <c:order val="0"/>
          <c:tx>
            <c:strRef>
              <c:f>Sheet1!$B$1</c:f>
              <c:strCache>
                <c:ptCount val="1"/>
                <c:pt idx="0">
                  <c:v>Column1</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F3E0-41B3-AA14-A735DAE66414}"/>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F3E0-41B3-AA14-A735DAE66414}"/>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F3E0-41B3-AA14-A735DAE66414}"/>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F3E0-41B3-AA14-A735DAE66414}"/>
              </c:ext>
            </c:extLst>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F3E0-41B3-AA14-A735DAE66414}"/>
              </c:ext>
            </c:extLst>
          </c:dPt>
          <c:dPt>
            <c:idx val="5"/>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F3E0-41B3-AA14-A735DAE66414}"/>
              </c:ext>
            </c:extLst>
          </c:dPt>
          <c:dPt>
            <c:idx val="6"/>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F3E0-41B3-AA14-A735DAE66414}"/>
              </c:ext>
            </c:extLst>
          </c:dPt>
          <c:dPt>
            <c:idx val="7"/>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F-F3E0-41B3-AA14-A735DAE66414}"/>
              </c:ext>
            </c:extLst>
          </c:dPt>
          <c:dPt>
            <c:idx val="8"/>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11-F3E0-41B3-AA14-A735DAE66414}"/>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Sheet1!$A$2:$A$10</c:f>
              <c:strCache>
                <c:ptCount val="9"/>
                <c:pt idx="0">
                  <c:v>Meilleure compréhension et utilisation des documents</c:v>
                </c:pt>
                <c:pt idx="1">
                  <c:v>Valorisation / confiance des utilisateurs</c:v>
                </c:pt>
                <c:pt idx="2">
                  <c:v>Augmentation de l'accessibilité</c:v>
                </c:pt>
                <c:pt idx="3">
                  <c:v>Propagation du FALC</c:v>
                </c:pt>
                <c:pt idx="4">
                  <c:v>Image/communication</c:v>
                </c:pt>
                <c:pt idx="5">
                  <c:v>Développement de l'autonomie</c:v>
                </c:pt>
                <c:pt idx="6">
                  <c:v>Pleine citoyenneté pour tous</c:v>
                </c:pt>
                <c:pt idx="7">
                  <c:v>Egalité d'accès à l'information</c:v>
                </c:pt>
                <c:pt idx="8">
                  <c:v>Amélioration du taux de satisfaction</c:v>
                </c:pt>
              </c:strCache>
            </c:strRef>
          </c:cat>
          <c:val>
            <c:numRef>
              <c:f>Sheet1!$B$2:$B$10</c:f>
              <c:numCache>
                <c:formatCode>General</c:formatCode>
                <c:ptCount val="9"/>
                <c:pt idx="0">
                  <c:v>27.5</c:v>
                </c:pt>
                <c:pt idx="1">
                  <c:v>17.2</c:v>
                </c:pt>
                <c:pt idx="2">
                  <c:v>10.3</c:v>
                </c:pt>
                <c:pt idx="3">
                  <c:v>10.3</c:v>
                </c:pt>
                <c:pt idx="4">
                  <c:v>10.3</c:v>
                </c:pt>
                <c:pt idx="5">
                  <c:v>10.3</c:v>
                </c:pt>
                <c:pt idx="6">
                  <c:v>6.9</c:v>
                </c:pt>
                <c:pt idx="7">
                  <c:v>3.4</c:v>
                </c:pt>
                <c:pt idx="8">
                  <c:v>3.4</c:v>
                </c:pt>
              </c:numCache>
            </c:numRef>
          </c:val>
          <c:extLst xmlns:c16r2="http://schemas.microsoft.com/office/drawing/2015/06/chart">
            <c:ext xmlns:c16="http://schemas.microsoft.com/office/drawing/2014/chart" uri="{C3380CC4-5D6E-409C-BE32-E72D297353CC}">
              <c16:uniqueId val="{00000012-F3E0-41B3-AA14-A735DAE66414}"/>
            </c:ext>
          </c:extLst>
        </c:ser>
        <c:dLbls>
          <c:showPercent val="1"/>
        </c:dLbls>
        <c:firstSliceAng val="0"/>
      </c:pieChart>
      <c:spPr>
        <a:noFill/>
        <a:ln>
          <a:noFill/>
        </a:ln>
        <a:effectLst/>
      </c:spPr>
    </c:plotArea>
    <c:legend>
      <c:legendPos val="t"/>
      <c:layout>
        <c:manualLayout>
          <c:xMode val="edge"/>
          <c:yMode val="edge"/>
          <c:x val="0.49786450304823"/>
          <c:y val="0.0"/>
          <c:w val="0.449773639406185"/>
          <c:h val="1.0"/>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2"/>
  <c:chart>
    <c:autoTitleDeleted val="1"/>
    <c:plotArea>
      <c:layout>
        <c:manualLayout>
          <c:layoutTarget val="inner"/>
          <c:xMode val="edge"/>
          <c:yMode val="edge"/>
          <c:x val="0.000105759441021526"/>
          <c:y val="0.186594998543353"/>
          <c:w val="0.377780688987832"/>
          <c:h val="0.714464240064727"/>
        </c:manualLayout>
      </c:layout>
      <c:pieChart>
        <c:varyColors val="1"/>
        <c:ser>
          <c:idx val="0"/>
          <c:order val="0"/>
          <c:tx>
            <c:strRef>
              <c:f>Sheet1!$B$1</c:f>
              <c:strCache>
                <c:ptCount val="1"/>
                <c:pt idx="0">
                  <c:v>Column1</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05B1-4ED7-987C-293F3D1BC324}"/>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05B1-4ED7-987C-293F3D1BC324}"/>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05B1-4ED7-987C-293F3D1BC324}"/>
              </c:ext>
            </c:extLst>
          </c:dPt>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Les aiderait : permet d'avoir un "premier jet"</c:v>
                </c:pt>
                <c:pt idx="1">
                  <c:v>Peut les aider : Les interlocuteurs aimeraient avoir le traducteur entre les mains pour se faire un avis. </c:v>
                </c:pt>
                <c:pt idx="2">
                  <c:v>Ne peut pas les aider : tâche trop complexe et besoin de pouvoir faire différents niveaux</c:v>
                </c:pt>
              </c:strCache>
            </c:strRef>
          </c:cat>
          <c:val>
            <c:numRef>
              <c:f>Sheet1!$B$2:$B$4</c:f>
              <c:numCache>
                <c:formatCode>General</c:formatCode>
                <c:ptCount val="3"/>
                <c:pt idx="0">
                  <c:v>66.66</c:v>
                </c:pt>
                <c:pt idx="1">
                  <c:v>16.66</c:v>
                </c:pt>
                <c:pt idx="2">
                  <c:v>16.66</c:v>
                </c:pt>
              </c:numCache>
            </c:numRef>
          </c:val>
          <c:extLst xmlns:c16r2="http://schemas.microsoft.com/office/drawing/2015/06/chart">
            <c:ext xmlns:c16="http://schemas.microsoft.com/office/drawing/2014/chart" uri="{C3380CC4-5D6E-409C-BE32-E72D297353CC}">
              <c16:uniqueId val="{00000006-05B1-4ED7-987C-293F3D1BC324}"/>
            </c:ext>
          </c:extLst>
        </c:ser>
        <c:dLbls>
          <c:showPercent val="1"/>
        </c:dLbls>
        <c:firstSliceAng val="0"/>
      </c:pieChart>
      <c:spPr>
        <a:noFill/>
        <a:ln>
          <a:noFill/>
        </a:ln>
        <a:effectLst/>
      </c:spPr>
    </c:plotArea>
    <c:legend>
      <c:legendPos val="t"/>
      <c:layout>
        <c:manualLayout>
          <c:xMode val="edge"/>
          <c:yMode val="edge"/>
          <c:x val="0.444038549867721"/>
          <c:y val="0.091053704769109"/>
          <c:w val="0.554586209753202"/>
          <c:h val="0.908946295230891"/>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2"/>
  <c:chart>
    <c:autoTitleDeleted val="1"/>
    <c:plotArea>
      <c:layout>
        <c:manualLayout>
          <c:layoutTarget val="inner"/>
          <c:xMode val="edge"/>
          <c:yMode val="edge"/>
          <c:x val="0.0151995223868084"/>
          <c:y val="0.0628050014276041"/>
          <c:w val="0.611706599308273"/>
          <c:h val="0.872850941774781"/>
        </c:manualLayout>
      </c:layout>
      <c:pieChart>
        <c:varyColors val="1"/>
        <c:ser>
          <c:idx val="0"/>
          <c:order val="0"/>
          <c:tx>
            <c:strRef>
              <c:f>Sheet1!$B$1</c:f>
              <c:strCache>
                <c:ptCount val="1"/>
                <c:pt idx="0">
                  <c:v>Sales</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E00-4B6F-98BA-245D8E24F8EA}"/>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E00-4B6F-98BA-245D8E24F8EA}"/>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E00-4B6F-98BA-245D8E24F8EA}"/>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E00-4B6F-98BA-245D8E24F8EA}"/>
              </c:ext>
            </c:extLst>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4E00-4B6F-98BA-245D8E24F8EA}"/>
              </c:ext>
            </c:extLst>
          </c:dPt>
          <c:dPt>
            <c:idx val="5"/>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4E00-4B6F-98BA-245D8E24F8EA}"/>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lt1"/>
                    </a:solidFill>
                    <a:latin typeface="+mn-lt"/>
                    <a:ea typeface="+mn-ea"/>
                    <a:cs typeface="+mn-cs"/>
                  </a:defRPr>
                </a:pPr>
                <a:endParaRPr lang="fr-FR"/>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Etre facile d'utilisation</c:v>
                </c:pt>
                <c:pt idx="1">
                  <c:v>Maintenir les relectures</c:v>
                </c:pt>
                <c:pt idx="2">
                  <c:v>Bien choisir le type de document</c:v>
                </c:pt>
                <c:pt idx="3">
                  <c:v>Respecter les règles du FALC</c:v>
                </c:pt>
                <c:pt idx="4">
                  <c:v>Maintenir le sens et les niveaux d'exigence</c:v>
                </c:pt>
                <c:pt idx="5">
                  <c:v>Produire des traductions de différents niveaux</c:v>
                </c:pt>
              </c:strCache>
            </c:strRef>
          </c:cat>
          <c:val>
            <c:numRef>
              <c:f>Sheet1!$B$2:$B$7</c:f>
              <c:numCache>
                <c:formatCode>General</c:formatCode>
                <c:ptCount val="6"/>
                <c:pt idx="0">
                  <c:v>45.0</c:v>
                </c:pt>
                <c:pt idx="1">
                  <c:v>28.0</c:v>
                </c:pt>
                <c:pt idx="2">
                  <c:v>6.0</c:v>
                </c:pt>
                <c:pt idx="3">
                  <c:v>6.0</c:v>
                </c:pt>
                <c:pt idx="4">
                  <c:v>10.0</c:v>
                </c:pt>
                <c:pt idx="5">
                  <c:v>5.0</c:v>
                </c:pt>
              </c:numCache>
            </c:numRef>
          </c:val>
          <c:extLst xmlns:c16r2="http://schemas.microsoft.com/office/drawing/2015/06/chart">
            <c:ext xmlns:c16="http://schemas.microsoft.com/office/drawing/2014/chart" uri="{C3380CC4-5D6E-409C-BE32-E72D297353CC}">
              <c16:uniqueId val="{0000000C-4E00-4B6F-98BA-245D8E24F8EA}"/>
            </c:ext>
          </c:extLst>
        </c:ser>
        <c:dLbls>
          <c:showPercent val="1"/>
        </c:dLbls>
        <c:firstSliceAng val="0"/>
      </c:pieChart>
      <c:spPr>
        <a:noFill/>
        <a:ln>
          <a:noFill/>
        </a:ln>
        <a:effectLst/>
      </c:spPr>
    </c:plotArea>
    <c:legend>
      <c:legendPos val="t"/>
      <c:layout>
        <c:manualLayout>
          <c:xMode val="edge"/>
          <c:yMode val="edge"/>
          <c:x val="0.651126693826008"/>
          <c:y val="0.00521063819745237"/>
          <c:w val="0.347137232845894"/>
          <c:h val="0.99342768295177"/>
        </c:manualLayout>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9525" cap="flat" cmpd="sng" algn="ctr">
      <a:noFill/>
      <a:round/>
    </a:ln>
    <a:effectLst/>
  </c:spPr>
  <c:txPr>
    <a:bodyPr/>
    <a:lstStyle/>
    <a:p>
      <a:pPr>
        <a:defRPr/>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65CED-3CBD-4B0B-992C-1215DD4F146D}" type="datetimeFigureOut">
              <a:rPr lang="fr-FR" smtClean="0"/>
              <a:pPr/>
              <a:t>14/11/19</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38787-483D-4980-AC9E-D2269EAFABD7}"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932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638787-483D-4980-AC9E-D2269EAFABD7}" type="slidenum">
              <a:rPr lang="fr-FR" smtClean="0"/>
              <a:pPr/>
              <a:t>7</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526050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638787-483D-4980-AC9E-D2269EAFABD7}" type="slidenum">
              <a:rPr lang="fr-FR" smtClean="0"/>
              <a:pPr/>
              <a:t>8</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720616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638787-483D-4980-AC9E-D2269EAFABD7}" type="slidenum">
              <a:rPr lang="fr-FR" smtClean="0"/>
              <a:pPr/>
              <a:t>37</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720616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3A81EFB-84C2-439E-BD8F-F2891640E2D1}" type="slidenum">
              <a:rPr lang="en-US" smtClean="0"/>
              <a:pPr/>
              <a:t>43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31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D021587-C3C0-4DFE-818E-CFAB04BE668E}" type="datetime1">
              <a:rPr lang="fr-FR" smtClean="0"/>
              <a:pPr/>
              <a:t>14/11/19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223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C74E3F7-A05A-43F1-9279-08C0A8C8CDB3}" type="datetime1">
              <a:rPr lang="fr-FR" smtClean="0"/>
              <a:pPr/>
              <a:t>14/11/19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153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DF5E0EB-0947-4171-B91C-87BEF6804D8C}" type="datetime1">
              <a:rPr lang="fr-FR" smtClean="0"/>
              <a:pPr/>
              <a:t>14/11/19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352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14D3C5C-484C-4215-8C9D-523FC841ED68}"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66199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228CA52-21BF-4FA4-B61F-D41FEBAC388A}" type="datetime1">
              <a:rPr lang="fr-FR" smtClean="0"/>
              <a:pPr/>
              <a:t>14/11/19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894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D87B9C-1A01-43FC-A6B2-9BE30BD93E71}" type="datetime1">
              <a:rPr lang="fr-FR" smtClean="0"/>
              <a:pPr/>
              <a:t>14/11/19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087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2F5EF30-652E-4B3C-B830-E7D69F67F862}" type="datetime1">
              <a:rPr lang="fr-FR" smtClean="0"/>
              <a:pPr/>
              <a:t>14/11/19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046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F2D389B8-6160-4170-AD19-12966EBFE5D4}" type="datetime1">
              <a:rPr lang="fr-FR" smtClean="0"/>
              <a:pPr/>
              <a:t>14/11/19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713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C760219-FFE1-45C5-B874-07D51DC374EA}" type="datetime1">
              <a:rPr lang="fr-FR" smtClean="0"/>
              <a:pPr/>
              <a:t>14/11/19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610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A00A-0533-4E9B-96AD-5D89DC552F31}" type="datetime1">
              <a:rPr lang="fr-FR" smtClean="0"/>
              <a:pPr/>
              <a:t>14/11/19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74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1BC990-1E8F-44A7-A2F6-5C311C313127}" type="datetime1">
              <a:rPr lang="fr-FR" smtClean="0"/>
              <a:pPr/>
              <a:t>14/11/19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236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4B416-FA1F-4DB1-A501-A7E89743CC06}" type="datetime1">
              <a:rPr lang="fr-FR" smtClean="0"/>
              <a:pPr/>
              <a:t>14/11/19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307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92AD6-F863-4D49-96E6-163886DCBC99}" type="datetime1">
              <a:rPr lang="fr-FR" smtClean="0"/>
              <a:pPr/>
              <a:t>14/11/19</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BD365-7C4D-4D63-BC48-4EC92A36A5E6}"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775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wmf"/><Relationship Id="rId1" Type="http://schemas.openxmlformats.org/officeDocument/2006/relationships/slideLayout" Target="../slideLayouts/slideLayout1.xml"/><Relationship Id="rId2" Type="http://schemas.openxmlformats.org/officeDocument/2006/relationships/hyperlink" Target="mailto:nael.chehab@holkenconsultants.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7.pn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jpeg"/><Relationship Id="rId10"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3" name="TextBox 2"/>
          <p:cNvSpPr txBox="1"/>
          <p:nvPr/>
        </p:nvSpPr>
        <p:spPr>
          <a:xfrm>
            <a:off x="-1" y="1960671"/>
            <a:ext cx="12192000" cy="584775"/>
          </a:xfrm>
          <a:prstGeom prst="rect">
            <a:avLst/>
          </a:prstGeom>
          <a:noFill/>
        </p:spPr>
        <p:txBody>
          <a:bodyPr wrap="square" rtlCol="0">
            <a:spAutoFit/>
          </a:bodyPr>
          <a:lstStyle/>
          <a:p>
            <a:pPr algn="ctr"/>
            <a:r>
              <a:rPr lang="fr-FR" sz="3200" b="1" dirty="0" smtClean="0"/>
              <a:t>Etude Recueil des besoins en Facile à Lire et à Comprendre (FALC)</a:t>
            </a:r>
            <a:endParaRPr lang="fr-FR" sz="3200" b="1" dirty="0"/>
          </a:p>
        </p:txBody>
      </p:sp>
      <p:pic>
        <p:nvPicPr>
          <p:cNvPr id="7" name="image5.png"/>
          <p:cNvPicPr/>
          <p:nvPr/>
        </p:nvPicPr>
        <p:blipFill>
          <a:blip r:embed="rId2"/>
          <a:srcRect/>
          <a:stretch>
            <a:fillRect/>
          </a:stretch>
        </p:blipFill>
        <p:spPr>
          <a:xfrm>
            <a:off x="6281192" y="3157293"/>
            <a:ext cx="3212570" cy="1909110"/>
          </a:xfrm>
          <a:prstGeom prst="rect">
            <a:avLst/>
          </a:prstGeom>
          <a:ln/>
        </p:spPr>
      </p:pic>
      <p:pic>
        <p:nvPicPr>
          <p:cNvPr id="19" name="image4.png"/>
          <p:cNvPicPr/>
          <p:nvPr/>
        </p:nvPicPr>
        <p:blipFill>
          <a:blip r:embed="rId3"/>
          <a:srcRect/>
          <a:stretch>
            <a:fillRect/>
          </a:stretch>
        </p:blipFill>
        <p:spPr>
          <a:xfrm>
            <a:off x="967717" y="5678303"/>
            <a:ext cx="553720" cy="543560"/>
          </a:xfrm>
          <a:prstGeom prst="rect">
            <a:avLst/>
          </a:prstGeom>
          <a:ln/>
        </p:spPr>
      </p:pic>
      <p:pic>
        <p:nvPicPr>
          <p:cNvPr id="20" name="image2.jpg"/>
          <p:cNvPicPr/>
          <p:nvPr/>
        </p:nvPicPr>
        <p:blipFill>
          <a:blip r:embed="rId4"/>
          <a:srcRect/>
          <a:stretch>
            <a:fillRect/>
          </a:stretch>
        </p:blipFill>
        <p:spPr>
          <a:xfrm>
            <a:off x="2078992" y="5678250"/>
            <a:ext cx="1785620" cy="543560"/>
          </a:xfrm>
          <a:prstGeom prst="rect">
            <a:avLst/>
          </a:prstGeom>
          <a:ln/>
        </p:spPr>
      </p:pic>
      <p:pic>
        <p:nvPicPr>
          <p:cNvPr id="21" name="image7.jpg"/>
          <p:cNvPicPr/>
          <p:nvPr/>
        </p:nvPicPr>
        <p:blipFill>
          <a:blip r:embed="rId5"/>
          <a:srcRect/>
          <a:stretch>
            <a:fillRect/>
          </a:stretch>
        </p:blipFill>
        <p:spPr>
          <a:xfrm>
            <a:off x="4422167" y="5678250"/>
            <a:ext cx="1905000" cy="543560"/>
          </a:xfrm>
          <a:prstGeom prst="rect">
            <a:avLst/>
          </a:prstGeom>
          <a:ln/>
        </p:spPr>
      </p:pic>
      <p:pic>
        <p:nvPicPr>
          <p:cNvPr id="22" name="image1.png"/>
          <p:cNvPicPr/>
          <p:nvPr/>
        </p:nvPicPr>
        <p:blipFill>
          <a:blip r:embed="rId6"/>
          <a:srcRect/>
          <a:stretch>
            <a:fillRect/>
          </a:stretch>
        </p:blipFill>
        <p:spPr>
          <a:xfrm>
            <a:off x="6884721" y="5678250"/>
            <a:ext cx="2007227" cy="543562"/>
          </a:xfrm>
          <a:prstGeom prst="rect">
            <a:avLst/>
          </a:prstGeom>
          <a:ln/>
        </p:spPr>
      </p:pic>
      <p:pic>
        <p:nvPicPr>
          <p:cNvPr id="23" name="image3.jpg"/>
          <p:cNvPicPr/>
          <p:nvPr/>
        </p:nvPicPr>
        <p:blipFill>
          <a:blip r:embed="rId7"/>
          <a:srcRect/>
          <a:stretch>
            <a:fillRect/>
          </a:stretch>
        </p:blipFill>
        <p:spPr>
          <a:xfrm>
            <a:off x="9449503" y="5682342"/>
            <a:ext cx="1763395" cy="539468"/>
          </a:xfrm>
          <a:prstGeom prst="rect">
            <a:avLst/>
          </a:prstGeom>
          <a:ln/>
        </p:spPr>
      </p:pic>
      <p:sp>
        <p:nvSpPr>
          <p:cNvPr id="14" name="TextBox 13"/>
          <p:cNvSpPr txBox="1"/>
          <p:nvPr/>
        </p:nvSpPr>
        <p:spPr>
          <a:xfrm>
            <a:off x="1" y="555730"/>
            <a:ext cx="12192000" cy="892552"/>
          </a:xfrm>
          <a:prstGeom prst="rect">
            <a:avLst/>
          </a:prstGeom>
          <a:noFill/>
        </p:spPr>
        <p:txBody>
          <a:bodyPr wrap="square" rtlCol="0">
            <a:spAutoFit/>
          </a:bodyPr>
          <a:lstStyle/>
          <a:p>
            <a:pPr algn="ctr"/>
            <a:r>
              <a:rPr lang="fr-FR" sz="5200" dirty="0" smtClean="0"/>
              <a:t>Projet SIMPLES</a:t>
            </a:r>
          </a:p>
        </p:txBody>
      </p:sp>
      <p:sp>
        <p:nvSpPr>
          <p:cNvPr id="15" name="TextBox 14"/>
          <p:cNvSpPr txBox="1"/>
          <p:nvPr/>
        </p:nvSpPr>
        <p:spPr>
          <a:xfrm>
            <a:off x="1" y="6426602"/>
            <a:ext cx="12191999" cy="323165"/>
          </a:xfrm>
          <a:prstGeom prst="rect">
            <a:avLst/>
          </a:prstGeom>
          <a:noFill/>
        </p:spPr>
        <p:txBody>
          <a:bodyPr wrap="square" rtlCol="0">
            <a:spAutoFit/>
          </a:bodyPr>
          <a:lstStyle/>
          <a:p>
            <a:r>
              <a:rPr lang="fr-FR" sz="1500" b="1" dirty="0" smtClean="0"/>
              <a:t>MOTS CLES : FALC, FAL, Français simplifié, Traduction automatique, Handicap Cognitif, Accessibilité, Inclusion</a:t>
            </a:r>
            <a:endParaRPr lang="fr-FR" sz="1500" b="1" dirty="0"/>
          </a:p>
        </p:txBody>
      </p:sp>
      <p:sp>
        <p:nvSpPr>
          <p:cNvPr id="17" name="Slide Number Placeholder 16"/>
          <p:cNvSpPr>
            <a:spLocks noGrp="1"/>
          </p:cNvSpPr>
          <p:nvPr>
            <p:ph type="sldNum" sz="quarter" idx="12"/>
          </p:nvPr>
        </p:nvSpPr>
        <p:spPr/>
        <p:txBody>
          <a:bodyPr/>
          <a:lstStyle/>
          <a:p>
            <a:fld id="{CD6BD365-7C4D-4D63-BC48-4EC92A36A5E6}" type="slidenum">
              <a:rPr lang="fr-FR" smtClean="0"/>
              <a:pPr/>
              <a:t>1</a:t>
            </a:fld>
            <a:endParaRPr lang="fr-FR" dirty="0"/>
          </a:p>
        </p:txBody>
      </p:sp>
      <p:pic>
        <p:nvPicPr>
          <p:cNvPr id="2" name="Picture 1"/>
          <p:cNvPicPr>
            <a:picLocks noChangeAspect="1"/>
          </p:cNvPicPr>
          <p:nvPr/>
        </p:nvPicPr>
        <p:blipFill>
          <a:blip r:embed="rId8"/>
          <a:stretch>
            <a:fillRect/>
          </a:stretch>
        </p:blipFill>
        <p:spPr>
          <a:xfrm>
            <a:off x="2704457" y="3160274"/>
            <a:ext cx="3212570" cy="190911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482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2001336"/>
            <a:ext cx="11917017" cy="3816429"/>
          </a:xfrm>
          <a:prstGeom prst="rect">
            <a:avLst/>
          </a:prstGeom>
          <a:noFill/>
          <a:ln w="25400">
            <a:solidFill>
              <a:schemeClr val="accent5"/>
            </a:solidFill>
          </a:ln>
        </p:spPr>
        <p:txBody>
          <a:bodyPr wrap="square" numCol="1" rtlCol="0">
            <a:spAutoFit/>
          </a:bodyPr>
          <a:lstStyle/>
          <a:p>
            <a:pPr defTabSz="620713">
              <a:spcAft>
                <a:spcPts val="1200"/>
              </a:spcAft>
              <a:buClr>
                <a:srgbClr val="FFC000"/>
              </a:buClr>
              <a:buFont typeface="Wingdings" panose="05000000000000000000" pitchFamily="2" charset="2"/>
              <a:buChar char="Ø"/>
            </a:pPr>
            <a:r>
              <a:rPr lang="fr-FR" dirty="0" smtClean="0"/>
              <a:t> Les structures </a:t>
            </a:r>
            <a:r>
              <a:rPr lang="fr-FR" dirty="0"/>
              <a:t>visent à simplifier des informations / documents </a:t>
            </a:r>
            <a:r>
              <a:rPr lang="fr-FR" dirty="0" smtClean="0"/>
              <a:t>existants.</a:t>
            </a:r>
            <a:endParaRPr lang="fr-FR" dirty="0"/>
          </a:p>
          <a:p>
            <a:pPr defTabSz="620713">
              <a:spcAft>
                <a:spcPts val="1200"/>
              </a:spcAft>
              <a:buClr>
                <a:srgbClr val="FFC000"/>
              </a:buClr>
              <a:buFont typeface="Wingdings" panose="05000000000000000000" pitchFamily="2" charset="2"/>
              <a:buChar char="Ø"/>
            </a:pPr>
            <a:r>
              <a:rPr lang="fr-FR" dirty="0" smtClean="0"/>
              <a:t> Parfois créer </a:t>
            </a:r>
            <a:r>
              <a:rPr lang="fr-FR" dirty="0"/>
              <a:t>des guides simples pour expliquer les procédures. </a:t>
            </a:r>
          </a:p>
          <a:p>
            <a:pPr defTabSz="620713">
              <a:spcAft>
                <a:spcPts val="1200"/>
              </a:spcAft>
              <a:buClr>
                <a:srgbClr val="FFC000"/>
              </a:buClr>
              <a:buFont typeface="Wingdings" panose="05000000000000000000" pitchFamily="2" charset="2"/>
              <a:buChar char="Ø"/>
            </a:pPr>
            <a:r>
              <a:rPr lang="fr-FR" dirty="0" smtClean="0"/>
              <a:t> Accent </a:t>
            </a:r>
            <a:r>
              <a:rPr lang="fr-FR" dirty="0"/>
              <a:t>sur le travail avec les populations </a:t>
            </a:r>
            <a:r>
              <a:rPr lang="fr-FR" dirty="0" smtClean="0"/>
              <a:t>cibles : </a:t>
            </a:r>
          </a:p>
          <a:p>
            <a:pPr marL="446088" indent="-171450" defTabSz="620713">
              <a:spcAft>
                <a:spcPts val="1200"/>
              </a:spcAft>
              <a:buClr>
                <a:schemeClr val="accent5"/>
              </a:buClr>
              <a:buSzPct val="150000"/>
              <a:buFont typeface="Arial" panose="020B0604020202020204" pitchFamily="34" charset="0"/>
              <a:buChar char="•"/>
            </a:pPr>
            <a:r>
              <a:rPr lang="fr-FR" sz="1200" dirty="0" smtClean="0"/>
              <a:t>Trouver </a:t>
            </a:r>
            <a:r>
              <a:rPr lang="fr-FR" sz="1200" dirty="0"/>
              <a:t>un groupe cible </a:t>
            </a:r>
            <a:r>
              <a:rPr lang="fr-FR" sz="1200" dirty="0" smtClean="0"/>
              <a:t>représentatif, expliquer </a:t>
            </a:r>
            <a:r>
              <a:rPr lang="fr-FR" sz="1200" dirty="0"/>
              <a:t>le </a:t>
            </a:r>
            <a:r>
              <a:rPr lang="fr-FR" sz="1200" dirty="0" smtClean="0"/>
              <a:t>texte, proposer </a:t>
            </a:r>
            <a:r>
              <a:rPr lang="fr-FR" sz="1200" dirty="0"/>
              <a:t>la version </a:t>
            </a:r>
            <a:r>
              <a:rPr lang="fr-FR" sz="1200" dirty="0" smtClean="0"/>
              <a:t>simplifiée, </a:t>
            </a:r>
            <a:r>
              <a:rPr lang="fr-FR" sz="1200" dirty="0"/>
              <a:t>noter les </a:t>
            </a:r>
            <a:r>
              <a:rPr lang="fr-FR" sz="1200" dirty="0" smtClean="0"/>
              <a:t>suggestions, </a:t>
            </a:r>
            <a:r>
              <a:rPr lang="fr-FR" sz="1200" dirty="0"/>
              <a:t>mettre à jour le </a:t>
            </a:r>
            <a:r>
              <a:rPr lang="fr-FR" sz="1200" dirty="0" smtClean="0"/>
              <a:t>document, </a:t>
            </a:r>
            <a:r>
              <a:rPr lang="fr-FR" sz="1200" dirty="0"/>
              <a:t>recommencer si </a:t>
            </a:r>
            <a:r>
              <a:rPr lang="fr-FR" sz="1200" dirty="0" smtClean="0"/>
              <a:t>nécessaire.</a:t>
            </a:r>
          </a:p>
          <a:p>
            <a:pPr defTabSz="620713">
              <a:spcAft>
                <a:spcPts val="1200"/>
              </a:spcAft>
              <a:buClr>
                <a:srgbClr val="FFC000"/>
              </a:buClr>
            </a:pPr>
            <a:endParaRPr lang="fr-FR" sz="800" dirty="0" smtClean="0"/>
          </a:p>
          <a:p>
            <a:pPr defTabSz="620713">
              <a:spcAft>
                <a:spcPts val="1200"/>
              </a:spcAft>
              <a:buClr>
                <a:schemeClr val="accent5">
                  <a:lumMod val="75000"/>
                </a:schemeClr>
              </a:buClr>
            </a:pPr>
            <a:r>
              <a:rPr lang="fr-FR" dirty="0" smtClean="0"/>
              <a:t>On constate cependant :</a:t>
            </a:r>
          </a:p>
          <a:p>
            <a:pPr defTabSz="620713">
              <a:spcAft>
                <a:spcPts val="1200"/>
              </a:spcAft>
              <a:buClr>
                <a:srgbClr val="FFC000"/>
              </a:buClr>
              <a:buFont typeface="Wingdings" panose="05000000000000000000" pitchFamily="2" charset="2"/>
              <a:buChar char="Ø"/>
            </a:pPr>
            <a:r>
              <a:rPr lang="fr-FR" dirty="0" smtClean="0"/>
              <a:t> L’utilisation </a:t>
            </a:r>
            <a:r>
              <a:rPr lang="fr-FR" dirty="0"/>
              <a:t>d’un français </a:t>
            </a:r>
            <a:r>
              <a:rPr lang="fr-FR" dirty="0" smtClean="0"/>
              <a:t>simplifié</a:t>
            </a:r>
          </a:p>
          <a:p>
            <a:pPr marL="446088" indent="-171450" defTabSz="620713">
              <a:spcAft>
                <a:spcPts val="1200"/>
              </a:spcAft>
              <a:buClr>
                <a:schemeClr val="accent5"/>
              </a:buClr>
              <a:buSzPct val="150000"/>
              <a:buFont typeface="Arial" panose="020B0604020202020204" pitchFamily="34" charset="0"/>
              <a:buChar char="•"/>
            </a:pPr>
            <a:r>
              <a:rPr lang="fr-FR" sz="1200" dirty="0" smtClean="0"/>
              <a:t>Pour </a:t>
            </a:r>
            <a:r>
              <a:rPr lang="fr-FR" sz="1200" dirty="0"/>
              <a:t>certains, les règles du FALC sont trop compliquées à respecter. Cela concerne particulièrement la règle de relecture. </a:t>
            </a:r>
          </a:p>
          <a:p>
            <a:pPr defTabSz="620713">
              <a:spcAft>
                <a:spcPts val="1200"/>
              </a:spcAft>
              <a:buClr>
                <a:srgbClr val="FFC000"/>
              </a:buClr>
              <a:buFont typeface="Wingdings" panose="05000000000000000000" pitchFamily="2" charset="2"/>
              <a:buChar char="Ø"/>
            </a:pPr>
            <a:r>
              <a:rPr lang="fr-FR" dirty="0" smtClean="0"/>
              <a:t> Un recours à d’autres formats comme </a:t>
            </a:r>
            <a:r>
              <a:rPr lang="fr-FR" dirty="0"/>
              <a:t>la </a:t>
            </a:r>
            <a:r>
              <a:rPr lang="fr-FR" dirty="0" smtClean="0"/>
              <a:t>vidéo</a:t>
            </a:r>
            <a:r>
              <a:rPr lang="fr-FR" i="1" dirty="0" smtClean="0"/>
              <a:t> </a:t>
            </a:r>
          </a:p>
          <a:p>
            <a:pPr marL="446088" indent="-171450" defTabSz="620713">
              <a:spcAft>
                <a:spcPts val="1200"/>
              </a:spcAft>
              <a:buClr>
                <a:schemeClr val="accent5"/>
              </a:buClr>
              <a:buSzPct val="150000"/>
              <a:buFont typeface="Arial" panose="020B0604020202020204" pitchFamily="34" charset="0"/>
              <a:buChar char="•"/>
            </a:pPr>
            <a:r>
              <a:rPr lang="fr-FR" sz="1200" dirty="0" smtClean="0"/>
              <a:t>Certains </a:t>
            </a:r>
            <a:r>
              <a:rPr lang="fr-FR" sz="1200" dirty="0"/>
              <a:t>utilisateurs ont du mal à accéder au langage, d’autres n’y accèdent pas du tout. </a:t>
            </a:r>
            <a:r>
              <a:rPr lang="fr-FR" sz="1200" dirty="0" smtClean="0"/>
              <a:t>La vidéo peut </a:t>
            </a:r>
            <a:r>
              <a:rPr lang="fr-FR" sz="1200" dirty="0"/>
              <a:t>être </a:t>
            </a:r>
            <a:r>
              <a:rPr lang="fr-FR" sz="1200" dirty="0" smtClean="0"/>
              <a:t>plus adaptée </a:t>
            </a:r>
            <a:r>
              <a:rPr lang="fr-FR" sz="1200" dirty="0"/>
              <a:t>pour compenser le ou les </a:t>
            </a:r>
            <a:r>
              <a:rPr lang="fr-FR" sz="1200" dirty="0" smtClean="0"/>
              <a:t>déficits cognitifs.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10</a:t>
            </a:fld>
            <a:endParaRPr lang="fr-FR" dirty="0"/>
          </a:p>
        </p:txBody>
      </p:sp>
      <p:pic>
        <p:nvPicPr>
          <p:cNvPr id="17" name="Picture 16"/>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1077218"/>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buSzPct val="125000"/>
            </a:pPr>
            <a:r>
              <a:rPr lang="fr-FR" sz="3200" b="1" dirty="0">
                <a:solidFill>
                  <a:schemeClr val="accent5">
                    <a:lumMod val="75000"/>
                  </a:schemeClr>
                </a:solidFill>
              </a:rPr>
              <a:t>Les démarches FALC pour faciliter l'accès au contenu aux publics avec des déficiences cognitives</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1. Evaluation du contexte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574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67271"/>
              </p:ext>
            </p:extLst>
          </p:nvPr>
        </p:nvGraphicFramePr>
        <p:xfrm>
          <a:off x="87990" y="2100162"/>
          <a:ext cx="5785097" cy="4126359"/>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pic>
        <p:nvPicPr>
          <p:cNvPr id="19" name="Picture 18"/>
          <p:cNvPicPr>
            <a:picLocks noChangeAspect="1"/>
          </p:cNvPicPr>
          <p:nvPr/>
        </p:nvPicPr>
        <p:blipFill>
          <a:blip r:embed="rId3"/>
          <a:stretch>
            <a:fillRect/>
          </a:stretch>
        </p:blipFill>
        <p:spPr>
          <a:xfrm>
            <a:off x="10284" y="6226521"/>
            <a:ext cx="832889" cy="494954"/>
          </a:xfrm>
          <a:prstGeom prst="rect">
            <a:avLst/>
          </a:prstGeom>
        </p:spPr>
      </p:pic>
      <p:sp>
        <p:nvSpPr>
          <p:cNvPr id="16" name="TextBox 15"/>
          <p:cNvSpPr txBox="1"/>
          <p:nvPr/>
        </p:nvSpPr>
        <p:spPr>
          <a:xfrm>
            <a:off x="6287069" y="1778072"/>
            <a:ext cx="5769095" cy="4770537"/>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58775" indent="-342900">
              <a:buClr>
                <a:srgbClr val="FFC000"/>
              </a:buClr>
              <a:buSzPct val="100000"/>
              <a:buFont typeface="Wingdings" panose="05000000000000000000" pitchFamily="2" charset="2"/>
              <a:buChar char="Ø"/>
            </a:pPr>
            <a:r>
              <a:rPr lang="fr-FR" sz="1600" b="1" dirty="0" smtClean="0">
                <a:solidFill>
                  <a:schemeClr val="tx1"/>
                </a:solidFill>
              </a:rPr>
              <a:t>La mission</a:t>
            </a:r>
          </a:p>
          <a:p>
            <a:pPr marL="627063" lvl="1" indent="-285750">
              <a:buClr>
                <a:schemeClr val="accent5"/>
              </a:buClr>
              <a:buSzPct val="100000"/>
              <a:buFont typeface="Wingdings" panose="05000000000000000000" pitchFamily="2" charset="2"/>
              <a:buChar char="§"/>
            </a:pPr>
            <a:r>
              <a:rPr lang="fr-FR" sz="1400" dirty="0" smtClean="0">
                <a:solidFill>
                  <a:schemeClr val="tx1"/>
                </a:solidFill>
              </a:rPr>
              <a:t>Justifiée par la mission de la structure, pôle, poste.</a:t>
            </a:r>
          </a:p>
          <a:p>
            <a:pPr marL="627063" lvl="1" indent="-285750">
              <a:buClr>
                <a:schemeClr val="accent5"/>
              </a:buClr>
              <a:buSzPct val="100000"/>
              <a:buFont typeface="Wingdings" panose="05000000000000000000" pitchFamily="2" charset="2"/>
              <a:buChar char="§"/>
            </a:pPr>
            <a:r>
              <a:rPr lang="fr-FR" sz="1400" dirty="0">
                <a:solidFill>
                  <a:schemeClr val="tx1"/>
                </a:solidFill>
              </a:rPr>
              <a:t>S</a:t>
            </a:r>
            <a:r>
              <a:rPr lang="fr-FR" sz="1400" dirty="0" smtClean="0">
                <a:solidFill>
                  <a:schemeClr val="tx1"/>
                </a:solidFill>
              </a:rPr>
              <a:t>ouvent organismes </a:t>
            </a:r>
            <a:r>
              <a:rPr lang="fr-FR" sz="1400" dirty="0">
                <a:solidFill>
                  <a:schemeClr val="tx1"/>
                </a:solidFill>
              </a:rPr>
              <a:t>publics dans le domaine du soin, du handicap ou de l’accessibilité</a:t>
            </a:r>
            <a:r>
              <a:rPr lang="fr-FR" sz="1400" dirty="0" smtClean="0">
                <a:solidFill>
                  <a:schemeClr val="tx1"/>
                </a:solidFill>
              </a:rPr>
              <a:t>.</a:t>
            </a:r>
          </a:p>
          <a:p>
            <a:pPr marL="358775" indent="-342900">
              <a:spcBef>
                <a:spcPts val="1200"/>
              </a:spcBef>
              <a:buClr>
                <a:srgbClr val="FFC000"/>
              </a:buClr>
              <a:buSzPct val="100000"/>
              <a:buFont typeface="Wingdings" panose="05000000000000000000" pitchFamily="2" charset="2"/>
              <a:buChar char="Ø"/>
            </a:pPr>
            <a:r>
              <a:rPr lang="fr-FR" sz="1600" b="1" dirty="0" smtClean="0">
                <a:solidFill>
                  <a:schemeClr val="tx1"/>
                </a:solidFill>
              </a:rPr>
              <a:t>Formation initiale</a:t>
            </a:r>
          </a:p>
          <a:p>
            <a:pPr marL="627063" lvl="1" indent="-285750">
              <a:buClr>
                <a:schemeClr val="accent5"/>
              </a:buClr>
              <a:buSzPct val="100000"/>
              <a:buFont typeface="Wingdings" panose="05000000000000000000" pitchFamily="2" charset="2"/>
              <a:buChar char="§"/>
            </a:pPr>
            <a:r>
              <a:rPr lang="fr-FR" sz="1400" dirty="0" smtClean="0">
                <a:solidFill>
                  <a:schemeClr val="tx1"/>
                </a:solidFill>
              </a:rPr>
              <a:t>Invocation du parcours </a:t>
            </a:r>
            <a:r>
              <a:rPr lang="fr-FR" sz="1400" dirty="0">
                <a:solidFill>
                  <a:schemeClr val="tx1"/>
                </a:solidFill>
              </a:rPr>
              <a:t>pour expliquer les motivations derrière les efforts d’accessibilité par simplification du langage</a:t>
            </a:r>
            <a:r>
              <a:rPr lang="fr-FR" sz="1400" dirty="0" smtClean="0">
                <a:solidFill>
                  <a:schemeClr val="tx1"/>
                </a:solidFill>
              </a:rPr>
              <a:t>.</a:t>
            </a:r>
          </a:p>
          <a:p>
            <a:pPr marL="627063" lvl="1" indent="-285750">
              <a:buClr>
                <a:schemeClr val="accent5"/>
              </a:buClr>
              <a:buSzPct val="100000"/>
              <a:buFont typeface="Wingdings" panose="05000000000000000000" pitchFamily="2" charset="2"/>
              <a:buChar char="§"/>
            </a:pPr>
            <a:r>
              <a:rPr lang="fr-FR" sz="1400" dirty="0">
                <a:solidFill>
                  <a:schemeClr val="tx1"/>
                </a:solidFill>
              </a:rPr>
              <a:t>S</a:t>
            </a:r>
            <a:r>
              <a:rPr lang="fr-FR" sz="1400" dirty="0" smtClean="0">
                <a:solidFill>
                  <a:schemeClr val="tx1"/>
                </a:solidFill>
              </a:rPr>
              <a:t>ouvent personnes </a:t>
            </a:r>
            <a:r>
              <a:rPr lang="fr-FR" sz="1400" dirty="0">
                <a:solidFill>
                  <a:schemeClr val="tx1"/>
                </a:solidFill>
              </a:rPr>
              <a:t>qui ont travaillé sur l’accessibilité dans le soin, l’éducation ou le journalisme et pas nécessairement en relation avec le </a:t>
            </a:r>
            <a:r>
              <a:rPr lang="fr-FR" sz="1400" dirty="0" smtClean="0">
                <a:solidFill>
                  <a:schemeClr val="tx1"/>
                </a:solidFill>
              </a:rPr>
              <a:t>FALC.</a:t>
            </a:r>
          </a:p>
          <a:p>
            <a:pPr marL="358775" indent="-342900">
              <a:spcBef>
                <a:spcPts val="1200"/>
              </a:spcBef>
              <a:buClr>
                <a:srgbClr val="FFC000"/>
              </a:buClr>
              <a:buSzPct val="100000"/>
              <a:buFont typeface="Wingdings" panose="05000000000000000000" pitchFamily="2" charset="2"/>
              <a:buChar char="Ø"/>
            </a:pPr>
            <a:r>
              <a:rPr lang="fr-FR" sz="1600" b="1" dirty="0" smtClean="0">
                <a:solidFill>
                  <a:schemeClr val="tx1"/>
                </a:solidFill>
              </a:rPr>
              <a:t>Obligation</a:t>
            </a:r>
          </a:p>
          <a:p>
            <a:pPr marL="627063" lvl="1" indent="-285750">
              <a:buClr>
                <a:schemeClr val="accent5"/>
              </a:buClr>
              <a:buSzPct val="100000"/>
              <a:buFont typeface="Wingdings" panose="05000000000000000000" pitchFamily="2" charset="2"/>
              <a:buChar char="§"/>
            </a:pPr>
            <a:r>
              <a:rPr lang="fr-FR" sz="1400" dirty="0">
                <a:solidFill>
                  <a:schemeClr val="tx1"/>
                </a:solidFill>
              </a:rPr>
              <a:t>P</a:t>
            </a:r>
            <a:r>
              <a:rPr lang="fr-FR" sz="1400" dirty="0" smtClean="0">
                <a:solidFill>
                  <a:schemeClr val="tx1"/>
                </a:solidFill>
              </a:rPr>
              <a:t>remièrement </a:t>
            </a:r>
            <a:r>
              <a:rPr lang="fr-FR" sz="1400" dirty="0">
                <a:solidFill>
                  <a:schemeClr val="tx1"/>
                </a:solidFill>
              </a:rPr>
              <a:t>appuyée par la pression de l’Etat et/ou de la législation</a:t>
            </a:r>
            <a:r>
              <a:rPr lang="fr-FR" sz="1400" dirty="0" smtClean="0">
                <a:solidFill>
                  <a:schemeClr val="tx1"/>
                </a:solidFill>
              </a:rPr>
              <a:t>.</a:t>
            </a:r>
          </a:p>
          <a:p>
            <a:pPr marL="627063" lvl="1" indent="-285750">
              <a:buClr>
                <a:schemeClr val="accent5"/>
              </a:buClr>
              <a:buSzPct val="100000"/>
              <a:buFont typeface="Wingdings" panose="05000000000000000000" pitchFamily="2" charset="2"/>
              <a:buChar char="§"/>
            </a:pPr>
            <a:r>
              <a:rPr lang="fr-FR" sz="1400" dirty="0">
                <a:solidFill>
                  <a:schemeClr val="tx1"/>
                </a:solidFill>
              </a:rPr>
              <a:t>P</a:t>
            </a:r>
            <a:r>
              <a:rPr lang="fr-FR" sz="1400" dirty="0" smtClean="0">
                <a:solidFill>
                  <a:schemeClr val="tx1"/>
                </a:solidFill>
              </a:rPr>
              <a:t>as </a:t>
            </a:r>
            <a:r>
              <a:rPr lang="fr-FR" sz="1400" dirty="0">
                <a:solidFill>
                  <a:schemeClr val="tx1"/>
                </a:solidFill>
              </a:rPr>
              <a:t>de profil </a:t>
            </a:r>
            <a:r>
              <a:rPr lang="fr-FR" sz="1400" dirty="0" smtClean="0">
                <a:solidFill>
                  <a:schemeClr val="tx1"/>
                </a:solidFill>
              </a:rPr>
              <a:t>type. </a:t>
            </a:r>
          </a:p>
          <a:p>
            <a:pPr marL="358775" indent="-342900">
              <a:spcBef>
                <a:spcPts val="1200"/>
              </a:spcBef>
              <a:buClr>
                <a:srgbClr val="FFC000"/>
              </a:buClr>
              <a:buSzPct val="100000"/>
              <a:buFont typeface="Wingdings" panose="05000000000000000000" pitchFamily="2" charset="2"/>
              <a:buChar char="Ø"/>
            </a:pPr>
            <a:r>
              <a:rPr lang="fr-FR" sz="1600" b="1" dirty="0" smtClean="0">
                <a:solidFill>
                  <a:schemeClr val="tx1"/>
                </a:solidFill>
              </a:rPr>
              <a:t>Besoin</a:t>
            </a:r>
          </a:p>
          <a:p>
            <a:pPr marL="627063" lvl="1" indent="-285750">
              <a:buClr>
                <a:schemeClr val="accent5"/>
              </a:buClr>
              <a:buSzPct val="100000"/>
              <a:buFont typeface="Wingdings" panose="05000000000000000000" pitchFamily="2" charset="2"/>
              <a:buChar char="§"/>
            </a:pPr>
            <a:r>
              <a:rPr lang="fr-FR" sz="1400" dirty="0">
                <a:solidFill>
                  <a:schemeClr val="tx1"/>
                </a:solidFill>
              </a:rPr>
              <a:t>A</a:t>
            </a:r>
            <a:r>
              <a:rPr lang="fr-FR" sz="1400" dirty="0" smtClean="0">
                <a:solidFill>
                  <a:schemeClr val="tx1"/>
                </a:solidFill>
              </a:rPr>
              <a:t>ccroitre </a:t>
            </a:r>
            <a:r>
              <a:rPr lang="fr-FR" sz="1400" dirty="0">
                <a:solidFill>
                  <a:schemeClr val="tx1"/>
                </a:solidFill>
              </a:rPr>
              <a:t>l’engagement d’un public ou par nécessité de répondre à une demande du public concerné. </a:t>
            </a:r>
            <a:endParaRPr lang="fr-FR" sz="1400" dirty="0" smtClean="0">
              <a:solidFill>
                <a:schemeClr val="tx1"/>
              </a:solidFill>
            </a:endParaRPr>
          </a:p>
          <a:p>
            <a:pPr marL="627063" lvl="1" indent="-285750">
              <a:buClr>
                <a:schemeClr val="accent5"/>
              </a:buClr>
              <a:buSzPct val="100000"/>
              <a:buFont typeface="Wingdings" panose="05000000000000000000" pitchFamily="2" charset="2"/>
              <a:buChar char="§"/>
            </a:pPr>
            <a:r>
              <a:rPr lang="fr-FR" sz="1400" dirty="0" smtClean="0">
                <a:solidFill>
                  <a:schemeClr val="tx1"/>
                </a:solidFill>
              </a:rPr>
              <a:t>Majoritairement des espaces </a:t>
            </a:r>
            <a:r>
              <a:rPr lang="fr-FR" sz="1400" dirty="0">
                <a:solidFill>
                  <a:schemeClr val="tx1"/>
                </a:solidFill>
              </a:rPr>
              <a:t>culturels </a:t>
            </a:r>
            <a:r>
              <a:rPr lang="fr-FR" sz="1400" dirty="0" smtClean="0">
                <a:solidFill>
                  <a:schemeClr val="tx1"/>
                </a:solidFill>
              </a:rPr>
              <a:t>tels </a:t>
            </a:r>
            <a:r>
              <a:rPr lang="fr-FR" sz="1400" dirty="0">
                <a:solidFill>
                  <a:schemeClr val="tx1"/>
                </a:solidFill>
              </a:rPr>
              <a:t>que la cité des sciences ou d’autres </a:t>
            </a:r>
            <a:r>
              <a:rPr lang="fr-FR" sz="1400" dirty="0" smtClean="0">
                <a:solidFill>
                  <a:schemeClr val="tx1"/>
                </a:solidFill>
              </a:rPr>
              <a:t>musées.</a:t>
            </a:r>
            <a:endParaRPr lang="fr-FR" sz="1400" dirty="0">
              <a:solidFill>
                <a:schemeClr val="tx1"/>
              </a:solidFill>
            </a:endParaRPr>
          </a:p>
        </p:txBody>
      </p:sp>
      <p:sp>
        <p:nvSpPr>
          <p:cNvPr id="14" name="TextBox 13"/>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lumMod val="75000"/>
                  </a:schemeClr>
                </a:solidFill>
              </a:rPr>
              <a:t>Quatre raisons principales à l’origine de la mise en FALC </a:t>
            </a:r>
          </a:p>
        </p:txBody>
      </p:sp>
      <p:sp>
        <p:nvSpPr>
          <p:cNvPr id="11" name="Slide Number Placeholder 9"/>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9</a:t>
            </a:r>
          </a:p>
        </p:txBody>
      </p:sp>
      <p:sp>
        <p:nvSpPr>
          <p:cNvPr id="13" name="TextBox 12"/>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1. Evaluation du contexte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386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7490" y="1508893"/>
            <a:ext cx="11917017" cy="4093429"/>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1" indent="-285750">
              <a:spcAft>
                <a:spcPts val="1200"/>
              </a:spcAft>
              <a:buClr>
                <a:srgbClr val="FFC000"/>
              </a:buClr>
              <a:buFont typeface="Wingdings" panose="05000000000000000000" pitchFamily="2" charset="2"/>
              <a:buChar char="Ø"/>
            </a:pPr>
            <a:r>
              <a:rPr lang="fr-FR" b="1" dirty="0" smtClean="0">
                <a:solidFill>
                  <a:schemeClr val="tx1"/>
                </a:solidFill>
              </a:rPr>
              <a:t>Les </a:t>
            </a:r>
            <a:r>
              <a:rPr lang="fr-FR" b="1" dirty="0">
                <a:solidFill>
                  <a:schemeClr val="tx1"/>
                </a:solidFill>
              </a:rPr>
              <a:t>producteurs de FALC sollicitent les lieux de soin, sociaux et </a:t>
            </a:r>
            <a:r>
              <a:rPr lang="fr-FR" b="1" dirty="0" smtClean="0">
                <a:solidFill>
                  <a:schemeClr val="tx1"/>
                </a:solidFill>
              </a:rPr>
              <a:t>associatif</a:t>
            </a:r>
          </a:p>
          <a:p>
            <a:pPr marL="536575" lvl="2" indent="-285750">
              <a:spcAft>
                <a:spcPts val="1200"/>
              </a:spcAft>
              <a:buClr>
                <a:schemeClr val="accent5"/>
              </a:buClr>
              <a:buFont typeface="Wingdings" panose="05000000000000000000" pitchFamily="2" charset="2"/>
              <a:buChar char="§"/>
            </a:pPr>
            <a:r>
              <a:rPr lang="fr-FR" dirty="0" smtClean="0">
                <a:solidFill>
                  <a:schemeClr val="tx1"/>
                </a:solidFill>
              </a:rPr>
              <a:t>Besoin d’accès à une population avec déficits cognitifs.</a:t>
            </a:r>
          </a:p>
          <a:p>
            <a:pPr marL="536575" lvl="2" indent="-285750">
              <a:spcAft>
                <a:spcPts val="1200"/>
              </a:spcAft>
              <a:buClr>
                <a:schemeClr val="accent5"/>
              </a:buClr>
              <a:buFont typeface="Wingdings" panose="05000000000000000000" pitchFamily="2" charset="2"/>
              <a:buChar char="§"/>
            </a:pPr>
            <a:r>
              <a:rPr lang="fr-FR" dirty="0" smtClean="0">
                <a:solidFill>
                  <a:schemeClr val="tx1"/>
                </a:solidFill>
              </a:rPr>
              <a:t>Le besoin s’explique </a:t>
            </a:r>
            <a:r>
              <a:rPr lang="fr-FR" dirty="0">
                <a:solidFill>
                  <a:schemeClr val="tx1"/>
                </a:solidFill>
              </a:rPr>
              <a:t>par la règle du FALC qui requiert de devoir faire relire les documents simplifiés par le public cible pour en faire un document « certifié FALC ».</a:t>
            </a:r>
            <a:r>
              <a:rPr lang="fr-FR" dirty="0" smtClean="0">
                <a:solidFill>
                  <a:schemeClr val="tx1"/>
                </a:solidFill>
              </a:rPr>
              <a:t> </a:t>
            </a:r>
          </a:p>
          <a:p>
            <a:pPr marL="742950" lvl="2" indent="-285750">
              <a:spcAft>
                <a:spcPts val="1200"/>
              </a:spcAft>
              <a:buClr>
                <a:schemeClr val="accent5"/>
              </a:buClr>
            </a:pPr>
            <a:endParaRPr lang="fr-FR" sz="1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b="1" dirty="0" smtClean="0">
                <a:solidFill>
                  <a:schemeClr val="tx1"/>
                </a:solidFill>
              </a:rPr>
              <a:t>D’autres </a:t>
            </a:r>
            <a:r>
              <a:rPr lang="fr-FR" b="1" dirty="0">
                <a:solidFill>
                  <a:schemeClr val="tx1"/>
                </a:solidFill>
              </a:rPr>
              <a:t>types de partenariat </a:t>
            </a:r>
            <a:r>
              <a:rPr lang="fr-FR" b="1" dirty="0" smtClean="0">
                <a:solidFill>
                  <a:schemeClr val="tx1"/>
                </a:solidFill>
              </a:rPr>
              <a:t>« </a:t>
            </a:r>
            <a:r>
              <a:rPr lang="fr-FR" b="1" dirty="0">
                <a:solidFill>
                  <a:schemeClr val="tx1"/>
                </a:solidFill>
              </a:rPr>
              <a:t>complémentaires » ou </a:t>
            </a:r>
            <a:r>
              <a:rPr lang="fr-FR" b="1" dirty="0" smtClean="0">
                <a:solidFill>
                  <a:schemeClr val="tx1"/>
                </a:solidFill>
              </a:rPr>
              <a:t>optionnels</a:t>
            </a:r>
          </a:p>
          <a:p>
            <a:pPr marL="536575" lvl="2" indent="-285750">
              <a:spcAft>
                <a:spcPts val="1200"/>
              </a:spcAft>
              <a:buClr>
                <a:schemeClr val="accent5"/>
              </a:buClr>
              <a:buFont typeface="Wingdings" panose="05000000000000000000" pitchFamily="2" charset="2"/>
              <a:buChar char="§"/>
            </a:pPr>
            <a:r>
              <a:rPr lang="fr-FR" dirty="0" smtClean="0">
                <a:solidFill>
                  <a:schemeClr val="tx1"/>
                </a:solidFill>
              </a:rPr>
              <a:t>Orthophonistes pour : aider </a:t>
            </a:r>
            <a:r>
              <a:rPr lang="fr-FR" dirty="0">
                <a:solidFill>
                  <a:schemeClr val="tx1"/>
                </a:solidFill>
              </a:rPr>
              <a:t>à la simplification du </a:t>
            </a:r>
            <a:r>
              <a:rPr lang="fr-FR" dirty="0" smtClean="0">
                <a:solidFill>
                  <a:schemeClr val="tx1"/>
                </a:solidFill>
              </a:rPr>
              <a:t>document. </a:t>
            </a:r>
          </a:p>
          <a:p>
            <a:pPr marL="536575" lvl="2" indent="-285750">
              <a:spcAft>
                <a:spcPts val="1200"/>
              </a:spcAft>
              <a:buClr>
                <a:schemeClr val="accent5"/>
              </a:buClr>
              <a:buFont typeface="Wingdings" panose="05000000000000000000" pitchFamily="2" charset="2"/>
              <a:buChar char="§"/>
            </a:pPr>
            <a:r>
              <a:rPr lang="fr-FR" dirty="0" smtClean="0">
                <a:solidFill>
                  <a:schemeClr val="tx1"/>
                </a:solidFill>
              </a:rPr>
              <a:t>Infographistes pour : aider </a:t>
            </a:r>
            <a:r>
              <a:rPr lang="fr-FR" dirty="0">
                <a:solidFill>
                  <a:schemeClr val="tx1"/>
                </a:solidFill>
              </a:rPr>
              <a:t>à illustrer le </a:t>
            </a:r>
            <a:r>
              <a:rPr lang="fr-FR" dirty="0" smtClean="0">
                <a:solidFill>
                  <a:schemeClr val="tx1"/>
                </a:solidFill>
              </a:rPr>
              <a:t>document.</a:t>
            </a:r>
          </a:p>
          <a:p>
            <a:pPr marL="536575" lvl="2" indent="-285750">
              <a:spcAft>
                <a:spcPts val="1200"/>
              </a:spcAft>
              <a:buClr>
                <a:schemeClr val="accent5"/>
              </a:buClr>
              <a:buFont typeface="Wingdings" panose="05000000000000000000" pitchFamily="2" charset="2"/>
              <a:buChar char="§"/>
            </a:pPr>
            <a:r>
              <a:rPr lang="fr-FR" dirty="0" smtClean="0">
                <a:solidFill>
                  <a:schemeClr val="tx1"/>
                </a:solidFill>
              </a:rPr>
              <a:t>Universitaires	 pour : faire </a:t>
            </a:r>
            <a:r>
              <a:rPr lang="fr-FR" dirty="0">
                <a:solidFill>
                  <a:schemeClr val="tx1"/>
                </a:solidFill>
              </a:rPr>
              <a:t>des travaux de recherche dans le sens de </a:t>
            </a:r>
            <a:r>
              <a:rPr lang="fr-FR" dirty="0" smtClean="0">
                <a:solidFill>
                  <a:schemeClr val="tx1"/>
                </a:solidFill>
              </a:rPr>
              <a:t>l’accessibilité.</a:t>
            </a:r>
            <a:endParaRPr lang="fr-FR" dirty="0">
              <a:solidFill>
                <a:schemeClr val="tx1"/>
              </a:solidFill>
            </a:endParaRPr>
          </a:p>
          <a:p>
            <a:pPr marL="742950" lvl="2" indent="-285750">
              <a:spcAft>
                <a:spcPts val="1200"/>
              </a:spcAft>
              <a:buClr>
                <a:schemeClr val="accent5"/>
              </a:buClr>
            </a:pPr>
            <a:endParaRPr lang="fr-FR" sz="1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b="1" dirty="0" smtClean="0">
                <a:solidFill>
                  <a:schemeClr val="tx1"/>
                </a:solidFill>
              </a:rPr>
              <a:t>Il </a:t>
            </a:r>
            <a:r>
              <a:rPr lang="fr-FR" b="1" dirty="0">
                <a:solidFill>
                  <a:schemeClr val="tx1"/>
                </a:solidFill>
              </a:rPr>
              <a:t>n’existe pas sur le marché une solution </a:t>
            </a:r>
            <a:r>
              <a:rPr lang="fr-FR" b="1" dirty="0" smtClean="0">
                <a:solidFill>
                  <a:schemeClr val="tx1"/>
                </a:solidFill>
              </a:rPr>
              <a:t>de </a:t>
            </a:r>
            <a:r>
              <a:rPr lang="fr-FR" b="1" dirty="0">
                <a:solidFill>
                  <a:schemeClr val="tx1"/>
                </a:solidFill>
              </a:rPr>
              <a:t>simplification automatique </a:t>
            </a:r>
            <a:r>
              <a:rPr lang="fr-FR" b="1" dirty="0" smtClean="0">
                <a:solidFill>
                  <a:schemeClr val="tx1"/>
                </a:solidFill>
              </a:rPr>
              <a:t>d’un </a:t>
            </a:r>
            <a:r>
              <a:rPr lang="fr-FR" b="1" dirty="0">
                <a:solidFill>
                  <a:schemeClr val="tx1"/>
                </a:solidFill>
              </a:rPr>
              <a:t>document</a:t>
            </a:r>
            <a:r>
              <a:rPr lang="fr-FR" b="1" dirty="0" smtClean="0">
                <a:solidFill>
                  <a:schemeClr val="tx1"/>
                </a:solidFill>
              </a:rPr>
              <a:t>.</a:t>
            </a:r>
          </a:p>
        </p:txBody>
      </p:sp>
      <p:sp>
        <p:nvSpPr>
          <p:cNvPr id="2" name="Slide Number Placeholder 1"/>
          <p:cNvSpPr>
            <a:spLocks noGrp="1"/>
          </p:cNvSpPr>
          <p:nvPr>
            <p:ph type="sldNum" sz="quarter" idx="12"/>
          </p:nvPr>
        </p:nvSpPr>
        <p:spPr/>
        <p:txBody>
          <a:bodyPr/>
          <a:lstStyle/>
          <a:p>
            <a:fld id="{CD6BD365-7C4D-4D63-BC48-4EC92A36A5E6}" type="slidenum">
              <a:rPr lang="fr-FR" smtClean="0"/>
              <a:pPr/>
              <a:t>12</a:t>
            </a:fld>
            <a:endParaRPr lang="fr-FR" dirty="0"/>
          </a:p>
        </p:txBody>
      </p:sp>
      <p:pic>
        <p:nvPicPr>
          <p:cNvPr id="14" name="Picture 13"/>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lumMod val="75000"/>
                  </a:schemeClr>
                </a:solidFill>
              </a:rPr>
              <a:t>Les publics cibles sont des partenaires </a:t>
            </a:r>
            <a:r>
              <a:rPr lang="fr-FR" sz="3200" b="1" dirty="0" smtClean="0">
                <a:solidFill>
                  <a:schemeClr val="accent5">
                    <a:lumMod val="75000"/>
                  </a:schemeClr>
                </a:solidFill>
              </a:rPr>
              <a:t>incontournables</a:t>
            </a:r>
            <a:endParaRPr lang="fr-FR" sz="3200" b="1" dirty="0">
              <a:solidFill>
                <a:schemeClr val="accent5">
                  <a:lumMod val="75000"/>
                </a:schemeClr>
              </a:solidFill>
            </a:endParaRP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1. Evaluation du contexte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491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13</a:t>
            </a:fld>
            <a:endParaRPr lang="fr-FR" dirty="0"/>
          </a:p>
        </p:txBody>
      </p:sp>
      <p:pic>
        <p:nvPicPr>
          <p:cNvPr id="14" name="Picture 13"/>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buSzPct val="125000"/>
            </a:pPr>
            <a:r>
              <a:rPr lang="fr-FR" sz="3200" b="1" dirty="0">
                <a:solidFill>
                  <a:schemeClr val="accent5">
                    <a:lumMod val="75000"/>
                  </a:schemeClr>
                </a:solidFill>
              </a:rPr>
              <a:t>L'impact</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1. Evaluation du contexte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graphicFrame>
        <p:nvGraphicFramePr>
          <p:cNvPr id="12" name="Tableau 1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4630304"/>
              </p:ext>
            </p:extLst>
          </p:nvPr>
        </p:nvGraphicFramePr>
        <p:xfrm>
          <a:off x="920749" y="1693333"/>
          <a:ext cx="10615084" cy="4023359"/>
        </p:xfrm>
        <a:graphic>
          <a:graphicData uri="http://schemas.openxmlformats.org/drawingml/2006/table">
            <a:tbl>
              <a:tblPr firstRow="1" bandRow="1">
                <a:tableStyleId>{5C22544A-7EE6-4342-B048-85BDC9FD1C3A}</a:tableStyleId>
              </a:tblPr>
              <a:tblGrid>
                <a:gridCol w="2944027">
                  <a:extLst>
                    <a:ext uri="{9D8B030D-6E8A-4147-A177-3AD203B41FA5}">
                      <a16:col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20000"/>
                    </a:ext>
                  </a:extLst>
                </a:gridCol>
                <a:gridCol w="7671057">
                  <a:extLst>
                    <a:ext uri="{9D8B030D-6E8A-4147-A177-3AD203B41FA5}">
                      <a16:col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20001"/>
                    </a:ext>
                  </a:extLst>
                </a:gridCol>
              </a:tblGrid>
              <a:tr h="370840">
                <a:tc>
                  <a:txBody>
                    <a:bodyPr/>
                    <a:lstStyle/>
                    <a:p>
                      <a:pPr algn="l"/>
                      <a:r>
                        <a:rPr lang="fr-FR" dirty="0" smtClean="0"/>
                        <a:t>Les domaines</a:t>
                      </a:r>
                    </a:p>
                    <a:p>
                      <a:pPr algn="l"/>
                      <a:endParaRPr lang="fr-FR" dirty="0"/>
                    </a:p>
                  </a:txBody>
                  <a:tcPr anchor="ctr"/>
                </a:tc>
                <a:tc>
                  <a:txBody>
                    <a:bodyPr/>
                    <a:lstStyle/>
                    <a:p>
                      <a:pPr algn="l"/>
                      <a:r>
                        <a:rPr lang="fr-FR" dirty="0" smtClean="0"/>
                        <a:t>Les</a:t>
                      </a:r>
                      <a:r>
                        <a:rPr lang="fr-FR" baseline="0" dirty="0" smtClean="0"/>
                        <a:t> changements</a:t>
                      </a:r>
                    </a:p>
                    <a:p>
                      <a:pPr algn="l"/>
                      <a:endParaRPr lang="fr-FR" dirty="0"/>
                    </a:p>
                  </a:txBody>
                  <a:tcPr anchor="ct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L’autonomie</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Les populations cibles gagnent en autonomie « en devenant actrices de leur vie ». Cela contribue à l’égalité des droits sociaux.</a:t>
                      </a:r>
                    </a:p>
                    <a:p>
                      <a:endParaRPr lang="fr-FR" dirty="0"/>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1"/>
                  </a:ext>
                </a:extLst>
              </a:tr>
              <a:tr h="370840">
                <a:tc>
                  <a:txBody>
                    <a:bodyPr/>
                    <a:lstStyle/>
                    <a:p>
                      <a:r>
                        <a:rPr lang="fr-FR" sz="1800" b="1" dirty="0" smtClean="0"/>
                        <a:t>L’influence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Se placer en exemple et sensibiliser d’autres à suivre la tendance.</a:t>
                      </a:r>
                    </a:p>
                    <a:p>
                      <a:endParaRPr lang="fr-FR" dirty="0"/>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La demande </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Accroit avec le temps, particulièrement dans les domaines qui concerne</a:t>
                      </a:r>
                      <a:r>
                        <a:rPr lang="fr-FR" sz="1800" dirty="0" smtClean="0">
                          <a:solidFill>
                            <a:schemeClr val="tx1"/>
                          </a:solidFill>
                        </a:rPr>
                        <a:t>nt</a:t>
                      </a:r>
                      <a:r>
                        <a:rPr lang="fr-FR" sz="1800" dirty="0" smtClean="0"/>
                        <a:t> la vie et la participation à la vie politique selon nos interlocuteurs Européens. </a:t>
                      </a:r>
                    </a:p>
                    <a:p>
                      <a:endParaRPr lang="fr-FR" dirty="0"/>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L’inclusion</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Augmentation de la participation des personnes en situation de handicap cognitif à des activités qui n’étaient pas pensées pour eux au départ.</a:t>
                      </a:r>
                      <a:endParaRPr lang="fr-FR" dirty="0" smtClean="0"/>
                    </a:p>
                    <a:p>
                      <a:endParaRPr lang="fr-FR" dirty="0"/>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4"/>
                  </a:ext>
                </a:extLst>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29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195764"/>
              </p:ext>
            </p:extLst>
          </p:nvPr>
        </p:nvGraphicFramePr>
        <p:xfrm>
          <a:off x="0" y="1592041"/>
          <a:ext cx="6669205" cy="4785901"/>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6669205" y="2092165"/>
            <a:ext cx="5386959" cy="3785652"/>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Personnes handicapées : </a:t>
            </a:r>
            <a:r>
              <a:rPr lang="fr-FR" sz="1400" dirty="0" smtClean="0">
                <a:solidFill>
                  <a:schemeClr val="tx1"/>
                </a:solidFill>
              </a:rPr>
              <a:t>les personnes présentant des déficits cognitifs</a:t>
            </a: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Personnes avec faible maitrise de la langue : </a:t>
            </a:r>
            <a:r>
              <a:rPr lang="fr-FR" sz="1400" dirty="0" smtClean="0">
                <a:solidFill>
                  <a:schemeClr val="tx1"/>
                </a:solidFill>
              </a:rPr>
              <a:t>les étrangers</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Tout le monde : </a:t>
            </a:r>
            <a:r>
              <a:rPr lang="fr-FR" sz="1400" dirty="0" smtClean="0">
                <a:solidFill>
                  <a:schemeClr val="tx1"/>
                </a:solidFill>
              </a:rPr>
              <a:t>littéralement « tout le monde »</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Personnes « lambda » : </a:t>
            </a:r>
            <a:r>
              <a:rPr lang="fr-FR" sz="1400" dirty="0" smtClean="0">
                <a:solidFill>
                  <a:schemeClr val="tx1"/>
                </a:solidFill>
              </a:rPr>
              <a:t>les personnes « typiques » - « monsieur et madame tout le monde)</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Personnes âgées : </a:t>
            </a:r>
            <a:r>
              <a:rPr lang="fr-FR" sz="1400" dirty="0" smtClean="0">
                <a:solidFill>
                  <a:schemeClr val="tx1"/>
                </a:solidFill>
              </a:rPr>
              <a:t>les générations non connectées</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Accompagnateurs professionnels :</a:t>
            </a:r>
            <a:r>
              <a:rPr lang="fr-FR" sz="1600" dirty="0" smtClean="0">
                <a:solidFill>
                  <a:schemeClr val="tx1"/>
                </a:solidFill>
              </a:rPr>
              <a:t> </a:t>
            </a:r>
            <a:r>
              <a:rPr lang="fr-FR" sz="1400" dirty="0" smtClean="0">
                <a:solidFill>
                  <a:schemeClr val="tx1"/>
                </a:solidFill>
              </a:rPr>
              <a:t>accompagnateurs</a:t>
            </a:r>
            <a:r>
              <a:rPr lang="fr-FR" sz="1400" dirty="0">
                <a:solidFill>
                  <a:schemeClr val="tx1"/>
                </a:solidFill>
              </a:rPr>
              <a:t> </a:t>
            </a:r>
            <a:r>
              <a:rPr lang="fr-FR" sz="1400" dirty="0" smtClean="0">
                <a:solidFill>
                  <a:schemeClr val="tx1"/>
                </a:solidFill>
              </a:rPr>
              <a:t>et éducateurs</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Familles : </a:t>
            </a:r>
            <a:r>
              <a:rPr lang="fr-FR" sz="1400" dirty="0" smtClean="0">
                <a:solidFill>
                  <a:schemeClr val="tx1"/>
                </a:solidFill>
              </a:rPr>
              <a:t>« accompagnateurs informels »</a:t>
            </a:r>
            <a:endParaRPr lang="fr-FR" sz="1600" dirty="0" smtClean="0">
              <a:solidFill>
                <a:schemeClr val="tx1"/>
              </a:solidFill>
            </a:endParaRPr>
          </a:p>
          <a:p>
            <a:pPr marL="285750" lvl="1" indent="-285750">
              <a:spcAft>
                <a:spcPts val="1200"/>
              </a:spcAft>
              <a:buClr>
                <a:srgbClr val="FFC000"/>
              </a:buClr>
              <a:buFont typeface="Wingdings" panose="05000000000000000000" pitchFamily="2" charset="2"/>
              <a:buChar char="Ø"/>
            </a:pPr>
            <a:r>
              <a:rPr lang="fr-FR" sz="1600" b="1" dirty="0" smtClean="0">
                <a:solidFill>
                  <a:schemeClr val="tx1"/>
                </a:solidFill>
              </a:rPr>
              <a:t>Enfants :</a:t>
            </a:r>
            <a:r>
              <a:rPr lang="fr-FR" sz="1600" dirty="0" smtClean="0">
                <a:solidFill>
                  <a:schemeClr val="tx1"/>
                </a:solidFill>
              </a:rPr>
              <a:t> </a:t>
            </a:r>
            <a:r>
              <a:rPr lang="fr-FR" sz="1400" dirty="0" smtClean="0">
                <a:solidFill>
                  <a:schemeClr val="tx1"/>
                </a:solidFill>
              </a:rPr>
              <a:t>les jeunes enfants « typiques »</a:t>
            </a:r>
            <a:endParaRPr lang="fr-FR" sz="1600" dirty="0" smtClean="0">
              <a:solidFill>
                <a:schemeClr val="tx1"/>
              </a:solidFill>
            </a:endParaRPr>
          </a:p>
        </p:txBody>
      </p:sp>
      <p:sp>
        <p:nvSpPr>
          <p:cNvPr id="2" name="Slide Number Placeholder 1"/>
          <p:cNvSpPr>
            <a:spLocks noGrp="1"/>
          </p:cNvSpPr>
          <p:nvPr>
            <p:ph type="sldNum" sz="quarter" idx="12"/>
          </p:nvPr>
        </p:nvSpPr>
        <p:spPr/>
        <p:txBody>
          <a:bodyPr/>
          <a:lstStyle/>
          <a:p>
            <a:fld id="{CD6BD365-7C4D-4D63-BC48-4EC92A36A5E6}" type="slidenum">
              <a:rPr lang="fr-FR" smtClean="0"/>
              <a:pPr/>
              <a:t>14</a:t>
            </a:fld>
            <a:endParaRPr lang="fr-FR" dirty="0"/>
          </a:p>
        </p:txBody>
      </p:sp>
      <p:pic>
        <p:nvPicPr>
          <p:cNvPr id="16" name="Picture 15"/>
          <p:cNvPicPr>
            <a:picLocks noChangeAspect="1"/>
          </p:cNvPicPr>
          <p:nvPr/>
        </p:nvPicPr>
        <p:blipFill>
          <a:blip r:embed="rId3"/>
          <a:stretch>
            <a:fillRect/>
          </a:stretch>
        </p:blipFill>
        <p:spPr>
          <a:xfrm>
            <a:off x="10284" y="6226521"/>
            <a:ext cx="832889" cy="494954"/>
          </a:xfrm>
          <a:prstGeom prst="rect">
            <a:avLst/>
          </a:prstGeom>
        </p:spPr>
      </p:pic>
      <p:sp>
        <p:nvSpPr>
          <p:cNvPr id="11" name="TextBox 10"/>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Les populations concernées</a:t>
            </a:r>
          </a:p>
        </p:txBody>
      </p:sp>
      <p:sp>
        <p:nvSpPr>
          <p:cNvPr id="13" name="TextBox 12"/>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2. Mise en pratique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007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6096001" y="1676555"/>
            <a:ext cx="5960163" cy="738664"/>
          </a:xfrm>
          <a:prstGeom prst="rect">
            <a:avLst/>
          </a:prstGeom>
          <a:noFill/>
        </p:spPr>
        <p:txBody>
          <a:bodyPr wrap="square" numCol="1" rtlCol="0">
            <a:spAutoFit/>
          </a:bodyPr>
          <a:lstStyle/>
          <a:p>
            <a:pPr marL="285750" lvl="1" indent="-285750">
              <a:spcAft>
                <a:spcPts val="1200"/>
              </a:spcAft>
              <a:buClr>
                <a:srgbClr val="FFC000"/>
              </a:buClr>
              <a:buFont typeface="Wingdings" panose="05000000000000000000" pitchFamily="2" charset="2"/>
              <a:buChar char="Ø"/>
            </a:pPr>
            <a:r>
              <a:rPr lang="fr-FR" sz="1600" dirty="0" smtClean="0"/>
              <a:t>20</a:t>
            </a:r>
            <a:r>
              <a:rPr lang="fr-FR" sz="1600" baseline="30000" dirty="0" smtClean="0"/>
              <a:t>e</a:t>
            </a:r>
            <a:r>
              <a:rPr lang="fr-FR" sz="1600" dirty="0" smtClean="0"/>
              <a:t> de </a:t>
            </a:r>
            <a:r>
              <a:rPr lang="fr-FR" sz="1600" dirty="0"/>
              <a:t>catégories de documents concernés par le </a:t>
            </a:r>
            <a:r>
              <a:rPr lang="fr-FR" sz="1600" dirty="0" smtClean="0"/>
              <a:t>FALC.</a:t>
            </a:r>
          </a:p>
          <a:p>
            <a:pPr marL="285750" lvl="1" indent="-285750">
              <a:spcAft>
                <a:spcPts val="1200"/>
              </a:spcAft>
              <a:buClr>
                <a:srgbClr val="FFC000"/>
              </a:buClr>
              <a:buFont typeface="Wingdings" panose="05000000000000000000" pitchFamily="2" charset="2"/>
              <a:buChar char="Ø"/>
            </a:pPr>
            <a:r>
              <a:rPr lang="fr-FR" sz="1600" dirty="0" smtClean="0"/>
              <a:t>« Autres documents »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15</a:t>
            </a:fld>
            <a:endParaRPr lang="fr-FR" dirty="0"/>
          </a:p>
        </p:txBody>
      </p:sp>
      <p:graphicFrame>
        <p:nvGraphicFramePr>
          <p:cNvPr id="13" name="Chart 1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613761"/>
              </p:ext>
            </p:extLst>
          </p:nvPr>
        </p:nvGraphicFramePr>
        <p:xfrm>
          <a:off x="332095" y="1477607"/>
          <a:ext cx="5763903" cy="4878743"/>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15"/>
          <p:cNvPicPr>
            <a:picLocks noChangeAspect="1"/>
          </p:cNvPicPr>
          <p:nvPr/>
        </p:nvPicPr>
        <p:blipFill>
          <a:blip r:embed="rId3"/>
          <a:stretch>
            <a:fillRect/>
          </a:stretch>
        </p:blipFill>
        <p:spPr>
          <a:xfrm>
            <a:off x="10284" y="6226521"/>
            <a:ext cx="832889" cy="494954"/>
          </a:xfrm>
          <a:prstGeom prst="rect">
            <a:avLst/>
          </a:prstGeom>
        </p:spPr>
      </p:pic>
      <p:sp>
        <p:nvSpPr>
          <p:cNvPr id="3" name="TextBox 2"/>
          <p:cNvSpPr txBox="1"/>
          <p:nvPr/>
        </p:nvSpPr>
        <p:spPr>
          <a:xfrm>
            <a:off x="6096000" y="2424851"/>
            <a:ext cx="5960164" cy="3693318"/>
          </a:xfrm>
          <a:prstGeom prst="rect">
            <a:avLst/>
          </a:prstGeom>
          <a:ln w="25400">
            <a:noFill/>
          </a:ln>
        </p:spPr>
        <p:style>
          <a:lnRef idx="2">
            <a:schemeClr val="accent4"/>
          </a:lnRef>
          <a:fillRef idx="1">
            <a:schemeClr val="lt1"/>
          </a:fillRef>
          <a:effectRef idx="0">
            <a:schemeClr val="accent4"/>
          </a:effectRef>
          <a:fontRef idx="minor">
            <a:schemeClr val="dk1"/>
          </a:fontRef>
        </p:style>
        <p:txBody>
          <a:bodyPr wrap="square" numCol="2" rtlCol="0">
            <a:spAutoFit/>
          </a:bodyPr>
          <a:lstStyle/>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documents relatifs à l’information du </a:t>
            </a:r>
            <a:r>
              <a:rPr lang="fr-FR" sz="1400" dirty="0" smtClean="0">
                <a:solidFill>
                  <a:schemeClr val="tx1"/>
                </a:solidFill>
              </a:rPr>
              <a:t>citoyen</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la </a:t>
            </a:r>
            <a:r>
              <a:rPr lang="fr-FR" sz="1400" dirty="0">
                <a:solidFill>
                  <a:schemeClr val="tx1"/>
                </a:solidFill>
              </a:rPr>
              <a:t>littérature (livres, récits, comptes, etc</a:t>
            </a:r>
            <a:r>
              <a:rPr lang="fr-FR" sz="1400" dirty="0" smtClean="0">
                <a:solidFill>
                  <a:schemeClr val="tx1"/>
                </a:solidFill>
              </a:rPr>
              <a:t>.)</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brochures / </a:t>
            </a:r>
            <a:r>
              <a:rPr lang="fr-FR" sz="1400" dirty="0" smtClean="0">
                <a:solidFill>
                  <a:schemeClr val="tx1"/>
                </a:solidFill>
              </a:rPr>
              <a:t>flyers</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smtClean="0">
                <a:solidFill>
                  <a:schemeClr val="tx1"/>
                </a:solidFill>
              </a:rPr>
              <a:t>sites web</a:t>
            </a:r>
            <a:endParaRPr lang="fr-FR" sz="1400" dirty="0" smtClean="0">
              <a:solidFill>
                <a:schemeClr val="tx1"/>
              </a:solidFill>
            </a:endParaRP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lettres/courriers/mails</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conditions </a:t>
            </a:r>
            <a:r>
              <a:rPr lang="fr-FR" sz="1400" dirty="0" smtClean="0">
                <a:solidFill>
                  <a:schemeClr val="tx1"/>
                </a:solidFill>
              </a:rPr>
              <a:t>d’utilisation</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contrats</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offres</a:t>
            </a:r>
          </a:p>
          <a:p>
            <a:pPr marL="625475" lvl="1" indent="-285750">
              <a:spcAft>
                <a:spcPts val="1200"/>
              </a:spcAft>
              <a:buClr>
                <a:srgbClr val="00B050"/>
              </a:buClr>
              <a:buFont typeface="Wingdings" panose="05000000000000000000" pitchFamily="2" charset="2"/>
              <a:buChar char="§"/>
            </a:pPr>
            <a:r>
              <a:rPr lang="fr-FR" sz="1400" dirty="0" smtClean="0">
                <a:solidFill>
                  <a:schemeClr val="tx1"/>
                </a:solidFill>
              </a:rPr>
              <a:t>les factures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fiches </a:t>
            </a:r>
            <a:r>
              <a:rPr lang="fr-FR" sz="1400" dirty="0" smtClean="0">
                <a:solidFill>
                  <a:schemeClr val="tx1"/>
                </a:solidFill>
              </a:rPr>
              <a:t>horaires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lois/décrets/circulaires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questions/réponses fréquemment </a:t>
            </a:r>
            <a:r>
              <a:rPr lang="fr-FR" sz="1400" dirty="0" smtClean="0">
                <a:solidFill>
                  <a:schemeClr val="tx1"/>
                </a:solidFill>
              </a:rPr>
              <a:t>posées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infographies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la presse</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invitations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rapports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protocoles</a:t>
            </a:r>
          </a:p>
          <a:p>
            <a:pPr marL="719138" lvl="1" indent="-285750">
              <a:spcAft>
                <a:spcPts val="1200"/>
              </a:spcAft>
              <a:buClr>
                <a:srgbClr val="00B050"/>
              </a:buClr>
              <a:buFont typeface="Wingdings" panose="05000000000000000000" pitchFamily="2" charset="2"/>
              <a:buChar char="§"/>
            </a:pPr>
            <a:r>
              <a:rPr lang="fr-FR" sz="1400" dirty="0" smtClean="0">
                <a:solidFill>
                  <a:schemeClr val="tx1"/>
                </a:solidFill>
              </a:rPr>
              <a:t>les </a:t>
            </a:r>
            <a:r>
              <a:rPr lang="fr-FR" sz="1400" dirty="0">
                <a:solidFill>
                  <a:schemeClr val="tx1"/>
                </a:solidFill>
              </a:rPr>
              <a:t>publications </a:t>
            </a:r>
            <a:endParaRPr lang="fr-FR" sz="1400" dirty="0" smtClean="0">
              <a:solidFill>
                <a:schemeClr val="tx1"/>
              </a:solidFill>
            </a:endParaRPr>
          </a:p>
        </p:txBody>
      </p:sp>
      <p:sp>
        <p:nvSpPr>
          <p:cNvPr id="12" name="TextBox 11"/>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lumMod val="75000"/>
                  </a:schemeClr>
                </a:solidFill>
              </a:rPr>
              <a:t>La typologie des documents concernés par la mise en </a:t>
            </a:r>
            <a:r>
              <a:rPr lang="fr-FR" sz="3200" b="1" dirty="0" smtClean="0">
                <a:solidFill>
                  <a:schemeClr val="accent5">
                    <a:lumMod val="75000"/>
                  </a:schemeClr>
                </a:solidFill>
              </a:rPr>
              <a:t>FALC</a:t>
            </a:r>
            <a:endParaRPr lang="fr-FR" sz="3200" b="1" dirty="0">
              <a:solidFill>
                <a:schemeClr val="accent5">
                  <a:lumMod val="75000"/>
                </a:schemeClr>
              </a:solidFill>
            </a:endParaRPr>
          </a:p>
        </p:txBody>
      </p:sp>
      <p:sp>
        <p:nvSpPr>
          <p:cNvPr id="18" name="TextBox 17"/>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2. Mise en pratique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
        <p:nvSpPr>
          <p:cNvPr id="6" name="Rectangle 5"/>
          <p:cNvSpPr/>
          <p:nvPr/>
        </p:nvSpPr>
        <p:spPr>
          <a:xfrm>
            <a:off x="6095996" y="1666922"/>
            <a:ext cx="5960168" cy="4500112"/>
          </a:xfrm>
          <a:prstGeom prst="rect">
            <a:avLst/>
          </a:prstGeom>
          <a:noFill/>
          <a:ln w="25400">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2225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8" y="1508893"/>
            <a:ext cx="11917016" cy="3031599"/>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2" indent="-285750">
              <a:spcAft>
                <a:spcPts val="1200"/>
              </a:spcAft>
              <a:buClr>
                <a:srgbClr val="FFC000"/>
              </a:buClr>
              <a:buFont typeface="Wingdings" panose="05000000000000000000" pitchFamily="2" charset="2"/>
              <a:buChar char="Ø"/>
            </a:pPr>
            <a:r>
              <a:rPr lang="fr-FR" sz="2000" dirty="0" smtClean="0">
                <a:solidFill>
                  <a:schemeClr val="tx1"/>
                </a:solidFill>
              </a:rPr>
              <a:t>Distinction entre « traduction » et « création » d’un document en FALC. </a:t>
            </a:r>
          </a:p>
          <a:p>
            <a:pPr marL="0" lvl="2">
              <a:spcAft>
                <a:spcPts val="1200"/>
              </a:spcAft>
              <a:buClr>
                <a:srgbClr val="FFC000"/>
              </a:buClr>
            </a:pPr>
            <a:endParaRPr lang="fr-FR" sz="100" dirty="0" smtClean="0">
              <a:solidFill>
                <a:schemeClr val="tx1"/>
              </a:solidFill>
            </a:endParaRPr>
          </a:p>
          <a:p>
            <a:pPr marL="285750" lvl="2" indent="-285750">
              <a:spcAft>
                <a:spcPts val="1200"/>
              </a:spcAft>
              <a:buClr>
                <a:srgbClr val="FFC000"/>
              </a:buClr>
              <a:buFont typeface="Wingdings" panose="05000000000000000000" pitchFamily="2" charset="2"/>
              <a:buChar char="Ø"/>
            </a:pPr>
            <a:r>
              <a:rPr lang="fr-FR" sz="2000" dirty="0" smtClean="0">
                <a:solidFill>
                  <a:schemeClr val="tx1"/>
                </a:solidFill>
              </a:rPr>
              <a:t>Tendance difficile à généraliser </a:t>
            </a:r>
            <a:r>
              <a:rPr lang="fr-FR" sz="2000" dirty="0">
                <a:solidFill>
                  <a:schemeClr val="tx1"/>
                </a:solidFill>
              </a:rPr>
              <a:t>: </a:t>
            </a:r>
            <a:r>
              <a:rPr lang="fr-FR" sz="2000" dirty="0" smtClean="0">
                <a:solidFill>
                  <a:schemeClr val="tx1"/>
                </a:solidFill>
              </a:rPr>
              <a:t>dépend </a:t>
            </a:r>
            <a:r>
              <a:rPr lang="fr-FR" sz="2000" dirty="0">
                <a:solidFill>
                  <a:schemeClr val="tx1"/>
                </a:solidFill>
              </a:rPr>
              <a:t>des besoins mais aussi des moyens humains et </a:t>
            </a:r>
            <a:r>
              <a:rPr lang="fr-FR" sz="2000" dirty="0" smtClean="0">
                <a:solidFill>
                  <a:schemeClr val="tx1"/>
                </a:solidFill>
              </a:rPr>
              <a:t>financiers de l’organisme. </a:t>
            </a:r>
          </a:p>
          <a:p>
            <a:pPr marL="358775" lvl="3">
              <a:spcAft>
                <a:spcPts val="1200"/>
              </a:spcAft>
              <a:buClr>
                <a:schemeClr val="accent5">
                  <a:lumMod val="75000"/>
                </a:schemeClr>
              </a:buClr>
              <a:buFont typeface="Wingdings" panose="05000000000000000000" pitchFamily="2" charset="2"/>
              <a:buChar char="§"/>
            </a:pPr>
            <a:r>
              <a:rPr lang="fr-FR" sz="2000" dirty="0" smtClean="0">
                <a:solidFill>
                  <a:schemeClr val="tx1"/>
                </a:solidFill>
              </a:rPr>
              <a:t> Certains produisent quelques documents ou mises à jour de document par an.</a:t>
            </a:r>
          </a:p>
          <a:p>
            <a:pPr marL="358775" lvl="3">
              <a:spcAft>
                <a:spcPts val="1200"/>
              </a:spcAft>
              <a:buClr>
                <a:schemeClr val="accent5">
                  <a:lumMod val="75000"/>
                </a:schemeClr>
              </a:buClr>
              <a:buFont typeface="Wingdings" panose="05000000000000000000" pitchFamily="2" charset="2"/>
              <a:buChar char="§"/>
            </a:pPr>
            <a:r>
              <a:rPr lang="fr-FR" sz="2000" dirty="0" smtClean="0">
                <a:solidFill>
                  <a:schemeClr val="tx1"/>
                </a:solidFill>
              </a:rPr>
              <a:t> Certains produisent de manière quotidienne ou hebdomadaire.</a:t>
            </a:r>
            <a:endParaRPr lang="fr-FR" sz="200" dirty="0">
              <a:solidFill>
                <a:schemeClr val="tx1"/>
              </a:solidFill>
            </a:endParaRPr>
          </a:p>
          <a:p>
            <a:pPr marL="285750" lvl="3" indent="-285750">
              <a:spcAft>
                <a:spcPts val="1200"/>
              </a:spcAft>
              <a:buClr>
                <a:srgbClr val="FFC000"/>
              </a:buClr>
              <a:buFont typeface="Wingdings" panose="05000000000000000000" pitchFamily="2" charset="2"/>
              <a:buChar char="Ø"/>
            </a:pPr>
            <a:r>
              <a:rPr lang="fr-FR" sz="2000" dirty="0" smtClean="0">
                <a:solidFill>
                  <a:schemeClr val="tx1"/>
                </a:solidFill>
              </a:rPr>
              <a:t>Les interlocuteurs européens produisaient sensiblement plus que les interlocuteurs français </a:t>
            </a:r>
            <a:r>
              <a:rPr lang="fr-FR" sz="2000" dirty="0">
                <a:solidFill>
                  <a:schemeClr val="tx1"/>
                </a:solidFill>
              </a:rPr>
              <a:t/>
            </a:r>
            <a:br>
              <a:rPr lang="fr-FR" sz="2000" dirty="0">
                <a:solidFill>
                  <a:schemeClr val="tx1"/>
                </a:solidFill>
              </a:rPr>
            </a:br>
            <a:r>
              <a:rPr lang="fr-FR" sz="2000" b="1" dirty="0" smtClean="0">
                <a:solidFill>
                  <a:schemeClr val="tx1"/>
                </a:solidFill>
              </a:rPr>
              <a:t>Nuance</a:t>
            </a:r>
            <a:r>
              <a:rPr lang="fr-FR" sz="2000" dirty="0" smtClean="0">
                <a:solidFill>
                  <a:schemeClr val="tx1"/>
                </a:solidFill>
              </a:rPr>
              <a:t> : les interlocuteurs européens étaient les représentants du Facile à Lire</a:t>
            </a:r>
            <a:r>
              <a:rPr lang="fr-FR" sz="2000" dirty="0">
                <a:solidFill>
                  <a:schemeClr val="tx1"/>
                </a:solidFill>
              </a:rPr>
              <a:t>.</a:t>
            </a:r>
            <a:endParaRPr lang="fr-FR" sz="2000" dirty="0" smtClean="0">
              <a:solidFill>
                <a:schemeClr val="tx1"/>
              </a:solidFill>
            </a:endParaRPr>
          </a:p>
        </p:txBody>
      </p:sp>
      <p:sp>
        <p:nvSpPr>
          <p:cNvPr id="2" name="Slide Number Placeholder 1"/>
          <p:cNvSpPr>
            <a:spLocks noGrp="1"/>
          </p:cNvSpPr>
          <p:nvPr>
            <p:ph type="sldNum" sz="quarter" idx="12"/>
          </p:nvPr>
        </p:nvSpPr>
        <p:spPr/>
        <p:txBody>
          <a:bodyPr/>
          <a:lstStyle/>
          <a:p>
            <a:fld id="{CD6BD365-7C4D-4D63-BC48-4EC92A36A5E6}" type="slidenum">
              <a:rPr lang="fr-FR" smtClean="0"/>
              <a:pPr/>
              <a:t>16</a:t>
            </a:fld>
            <a:endParaRPr lang="fr-FR" dirty="0"/>
          </a:p>
        </p:txBody>
      </p:sp>
      <p:pic>
        <p:nvPicPr>
          <p:cNvPr id="14" name="Picture 13"/>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Fréquence de production FALC très variable</a:t>
            </a:r>
          </a:p>
        </p:txBody>
      </p:sp>
      <p:sp>
        <p:nvSpPr>
          <p:cNvPr id="13" name="TextBox 12"/>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2. Mise en pratique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473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3" name="TextBox 2"/>
          <p:cNvSpPr txBox="1"/>
          <p:nvPr/>
        </p:nvSpPr>
        <p:spPr>
          <a:xfrm>
            <a:off x="139148" y="1508893"/>
            <a:ext cx="5779432" cy="4524315"/>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0" lvl="1">
              <a:spcAft>
                <a:spcPts val="1200"/>
              </a:spcAft>
              <a:buClr>
                <a:srgbClr val="FFC000"/>
              </a:buClr>
            </a:pPr>
            <a:r>
              <a:rPr lang="fr-FR" b="1" dirty="0">
                <a:solidFill>
                  <a:schemeClr val="tx1"/>
                </a:solidFill>
              </a:rPr>
              <a:t>Peu d’organismes ont une équipe à temps plein dédiée à la mise en FALC</a:t>
            </a:r>
          </a:p>
          <a:p>
            <a:pPr marL="285750" lvl="1" indent="-285750">
              <a:spcAft>
                <a:spcPts val="600"/>
              </a:spcAft>
              <a:buClr>
                <a:srgbClr val="FFC000"/>
              </a:buClr>
              <a:buFont typeface="Wingdings" panose="05000000000000000000" pitchFamily="2" charset="2"/>
              <a:buChar char="Ø"/>
            </a:pPr>
            <a:r>
              <a:rPr lang="fr-FR" dirty="0" smtClean="0">
                <a:solidFill>
                  <a:schemeClr val="tx1"/>
                </a:solidFill>
              </a:rPr>
              <a:t>Les </a:t>
            </a:r>
            <a:r>
              <a:rPr lang="fr-FR" dirty="0">
                <a:solidFill>
                  <a:schemeClr val="tx1"/>
                </a:solidFill>
              </a:rPr>
              <a:t>moyens financiers</a:t>
            </a:r>
          </a:p>
          <a:p>
            <a:pPr marL="536575" lvl="1" indent="-285750">
              <a:spcAft>
                <a:spcPts val="600"/>
              </a:spcAft>
              <a:buClr>
                <a:srgbClr val="0070C0"/>
              </a:buClr>
              <a:buFont typeface="Wingdings" panose="05000000000000000000" pitchFamily="2" charset="2"/>
              <a:buChar char="§"/>
            </a:pPr>
            <a:r>
              <a:rPr lang="fr-FR" sz="1600" dirty="0">
                <a:solidFill>
                  <a:schemeClr val="tx1"/>
                </a:solidFill>
              </a:rPr>
              <a:t>Traduire ou produire en FALC est un budget que certains organismes ont du mal à se permettre.</a:t>
            </a:r>
          </a:p>
          <a:p>
            <a:pPr marL="536575" lvl="1" indent="-285750">
              <a:spcAft>
                <a:spcPts val="1200"/>
              </a:spcAft>
              <a:buClr>
                <a:srgbClr val="0070C0"/>
              </a:buClr>
              <a:buFont typeface="Wingdings" panose="05000000000000000000" pitchFamily="2" charset="2"/>
              <a:buChar char="§"/>
            </a:pPr>
            <a:r>
              <a:rPr lang="fr-FR" sz="1600" dirty="0">
                <a:solidFill>
                  <a:schemeClr val="tx1"/>
                </a:solidFill>
              </a:rPr>
              <a:t>« En France, l’accessibilité n’est pas encore accessible financièrement ».</a:t>
            </a:r>
            <a:endParaRPr lang="fr-FR" sz="1600" b="1" dirty="0">
              <a:solidFill>
                <a:schemeClr val="tx1"/>
              </a:solidFill>
            </a:endParaRPr>
          </a:p>
          <a:p>
            <a:pPr marL="285750" lvl="1" indent="-285750">
              <a:spcAft>
                <a:spcPts val="600"/>
              </a:spcAft>
              <a:buClr>
                <a:srgbClr val="FFC000"/>
              </a:buClr>
              <a:buFont typeface="Wingdings" panose="05000000000000000000" pitchFamily="2" charset="2"/>
              <a:buChar char="Ø"/>
            </a:pPr>
            <a:r>
              <a:rPr lang="fr-FR" dirty="0" smtClean="0">
                <a:solidFill>
                  <a:schemeClr val="tx1"/>
                </a:solidFill>
              </a:rPr>
              <a:t>Les </a:t>
            </a:r>
            <a:r>
              <a:rPr lang="fr-FR" dirty="0">
                <a:solidFill>
                  <a:schemeClr val="tx1"/>
                </a:solidFill>
              </a:rPr>
              <a:t>moyens </a:t>
            </a:r>
            <a:r>
              <a:rPr lang="fr-FR" dirty="0" smtClean="0">
                <a:solidFill>
                  <a:schemeClr val="tx1"/>
                </a:solidFill>
              </a:rPr>
              <a:t>humains</a:t>
            </a:r>
          </a:p>
          <a:p>
            <a:pPr marL="536575" lvl="1" indent="-285750">
              <a:spcAft>
                <a:spcPts val="600"/>
              </a:spcAft>
              <a:buClr>
                <a:srgbClr val="0070C0"/>
              </a:buClr>
              <a:buFont typeface="Wingdings" panose="05000000000000000000" pitchFamily="2" charset="2"/>
              <a:buChar char="§"/>
            </a:pPr>
            <a:r>
              <a:rPr lang="fr-FR" sz="1600" dirty="0" smtClean="0">
                <a:solidFill>
                  <a:schemeClr val="tx1"/>
                </a:solidFill>
              </a:rPr>
              <a:t>Chargé(s) des traductions, graphiste(s), orthophoniste(s),...</a:t>
            </a:r>
          </a:p>
          <a:p>
            <a:pPr marL="536575" lvl="1" indent="-285750">
              <a:spcAft>
                <a:spcPts val="1200"/>
              </a:spcAft>
              <a:buClr>
                <a:srgbClr val="0070C0"/>
              </a:buClr>
              <a:buFont typeface="Wingdings" panose="05000000000000000000" pitchFamily="2" charset="2"/>
              <a:buChar char="§"/>
            </a:pPr>
            <a:r>
              <a:rPr lang="fr-FR" sz="1600" dirty="0" smtClean="0">
                <a:solidFill>
                  <a:schemeClr val="tx1"/>
                </a:solidFill>
              </a:rPr>
              <a:t>En temps plein ou selon les besoins (parfois imprévisibles)</a:t>
            </a:r>
          </a:p>
          <a:p>
            <a:pPr marL="285750" lvl="1" indent="-285750">
              <a:spcAft>
                <a:spcPts val="600"/>
              </a:spcAft>
              <a:buClr>
                <a:srgbClr val="FFC000"/>
              </a:buClr>
              <a:buFont typeface="Wingdings" panose="05000000000000000000" pitchFamily="2" charset="2"/>
              <a:buChar char="Ø"/>
            </a:pPr>
            <a:r>
              <a:rPr lang="fr-FR" dirty="0" smtClean="0">
                <a:solidFill>
                  <a:schemeClr val="tx1"/>
                </a:solidFill>
              </a:rPr>
              <a:t>Les formations (au FALC) </a:t>
            </a:r>
          </a:p>
          <a:p>
            <a:pPr marL="536575" lvl="1" indent="-285750">
              <a:spcAft>
                <a:spcPts val="600"/>
              </a:spcAft>
              <a:buClr>
                <a:srgbClr val="0070C0"/>
              </a:buClr>
              <a:buFont typeface="Wingdings" panose="05000000000000000000" pitchFamily="2" charset="2"/>
              <a:buChar char="§"/>
            </a:pPr>
            <a:r>
              <a:rPr lang="fr-FR" sz="1600" dirty="0" smtClean="0">
                <a:solidFill>
                  <a:schemeClr val="tx1"/>
                </a:solidFill>
              </a:rPr>
              <a:t>Sensibiliser les équipes aux pratiques</a:t>
            </a:r>
          </a:p>
          <a:p>
            <a:pPr marL="536575" lvl="1" indent="-285750">
              <a:spcAft>
                <a:spcPts val="1200"/>
              </a:spcAft>
              <a:buClr>
                <a:srgbClr val="0070C0"/>
              </a:buClr>
              <a:buFont typeface="Wingdings" panose="05000000000000000000" pitchFamily="2" charset="2"/>
              <a:buChar char="§"/>
            </a:pPr>
            <a:r>
              <a:rPr lang="fr-FR" sz="1600" dirty="0" smtClean="0">
                <a:solidFill>
                  <a:schemeClr val="tx1"/>
                </a:solidFill>
              </a:rPr>
              <a:t>Sensibiliser les directions sur le besoin de FALC</a:t>
            </a:r>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4" name="TextBox 13"/>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Les moyens mis en place pour faire du FALC</a:t>
            </a:r>
          </a:p>
        </p:txBody>
      </p:sp>
      <p:sp>
        <p:nvSpPr>
          <p:cNvPr id="10" name="Slide Number Placeholder 9"/>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BD365-7C4D-4D63-BC48-4EC92A36A5E6}" type="slidenum">
              <a:rPr lang="fr-FR" smtClean="0"/>
              <a:pPr/>
              <a:t>17</a:t>
            </a:fld>
            <a:endParaRPr lang="fr-FR" dirty="0"/>
          </a:p>
        </p:txBody>
      </p:sp>
      <p:sp>
        <p:nvSpPr>
          <p:cNvPr id="12" name="TextBox 11"/>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2. Mise en pratique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
        <p:nvSpPr>
          <p:cNvPr id="11" name="TextBox 10"/>
          <p:cNvSpPr txBox="1"/>
          <p:nvPr/>
        </p:nvSpPr>
        <p:spPr>
          <a:xfrm>
            <a:off x="6287069" y="1508893"/>
            <a:ext cx="5769095" cy="3139321"/>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285750" lvl="1" indent="-285750">
              <a:spcAft>
                <a:spcPts val="600"/>
              </a:spcAft>
              <a:buClr>
                <a:srgbClr val="FFC000"/>
              </a:buClr>
              <a:buFont typeface="Wingdings" panose="05000000000000000000" pitchFamily="2" charset="2"/>
              <a:buChar char="Ø"/>
            </a:pPr>
            <a:r>
              <a:rPr lang="fr-FR" dirty="0" smtClean="0">
                <a:solidFill>
                  <a:schemeClr val="tx1"/>
                </a:solidFill>
              </a:rPr>
              <a:t>Les tests utilisateurs </a:t>
            </a:r>
          </a:p>
          <a:p>
            <a:pPr marL="536575" lvl="1" indent="-285750">
              <a:spcAft>
                <a:spcPts val="600"/>
              </a:spcAft>
              <a:buClr>
                <a:srgbClr val="0070C0"/>
              </a:buClr>
              <a:buFont typeface="Wingdings" panose="05000000000000000000" pitchFamily="2" charset="2"/>
              <a:buChar char="§"/>
            </a:pPr>
            <a:r>
              <a:rPr lang="fr-FR" sz="1600" dirty="0" smtClean="0">
                <a:solidFill>
                  <a:schemeClr val="tx1"/>
                </a:solidFill>
              </a:rPr>
              <a:t>Organiser des rencontres avec des groupes de personnes avec déficits cognitifs </a:t>
            </a:r>
            <a:r>
              <a:rPr lang="fr-FR" sz="1600" b="1" dirty="0" smtClean="0">
                <a:solidFill>
                  <a:schemeClr val="tx1"/>
                </a:solidFill>
              </a:rPr>
              <a:t>autant de fois que nécessaire </a:t>
            </a:r>
            <a:r>
              <a:rPr lang="fr-FR" sz="1600" dirty="0" smtClean="0">
                <a:solidFill>
                  <a:schemeClr val="tx1"/>
                </a:solidFill>
              </a:rPr>
              <a:t>pour produire une version correctement simplifiée</a:t>
            </a:r>
          </a:p>
          <a:p>
            <a:pPr marL="536575" lvl="1" indent="-285750">
              <a:spcAft>
                <a:spcPts val="600"/>
              </a:spcAft>
              <a:buClr>
                <a:srgbClr val="0070C0"/>
              </a:buClr>
              <a:buFont typeface="Wingdings" panose="05000000000000000000" pitchFamily="2" charset="2"/>
              <a:buChar char="§"/>
            </a:pPr>
            <a:r>
              <a:rPr lang="fr-FR" sz="1600" dirty="0" smtClean="0">
                <a:solidFill>
                  <a:schemeClr val="tx1"/>
                </a:solidFill>
              </a:rPr>
              <a:t>S’adapter à la population cible :</a:t>
            </a:r>
          </a:p>
          <a:p>
            <a:pPr marL="804863" lvl="2" indent="-285750">
              <a:spcAft>
                <a:spcPts val="600"/>
              </a:spcAft>
              <a:buClr>
                <a:srgbClr val="FFC000"/>
              </a:buClr>
              <a:buFont typeface="Arial" panose="020B0604020202020204" pitchFamily="34" charset="0"/>
              <a:buChar char="•"/>
            </a:pPr>
            <a:r>
              <a:rPr lang="fr-FR" sz="1400" dirty="0" smtClean="0">
                <a:solidFill>
                  <a:schemeClr val="tx1"/>
                </a:solidFill>
              </a:rPr>
              <a:t>Prendre le temps d’expliquer les concepts.</a:t>
            </a:r>
          </a:p>
          <a:p>
            <a:pPr marL="804863" lvl="2" indent="-285750">
              <a:spcAft>
                <a:spcPts val="600"/>
              </a:spcAft>
              <a:buClr>
                <a:srgbClr val="FFC000"/>
              </a:buClr>
              <a:buFont typeface="Arial" panose="020B0604020202020204" pitchFamily="34" charset="0"/>
              <a:buChar char="•"/>
            </a:pPr>
            <a:r>
              <a:rPr lang="fr-FR" sz="1400" dirty="0">
                <a:solidFill>
                  <a:schemeClr val="tx1"/>
                </a:solidFill>
              </a:rPr>
              <a:t>S</a:t>
            </a:r>
            <a:r>
              <a:rPr lang="fr-FR" sz="1400" dirty="0" smtClean="0">
                <a:solidFill>
                  <a:schemeClr val="tx1"/>
                </a:solidFill>
              </a:rPr>
              <a:t>’adapter aux horaires, disponibilités et capacités des groupes (quelques heures par semaine).</a:t>
            </a:r>
          </a:p>
          <a:p>
            <a:pPr marL="804863" lvl="2" indent="-285750">
              <a:spcAft>
                <a:spcPts val="600"/>
              </a:spcAft>
              <a:buClr>
                <a:srgbClr val="FFC000"/>
              </a:buClr>
              <a:buFont typeface="Arial" panose="020B0604020202020204" pitchFamily="34" charset="0"/>
              <a:buChar char="•"/>
            </a:pPr>
            <a:r>
              <a:rPr lang="fr-FR" sz="1400" dirty="0" smtClean="0">
                <a:solidFill>
                  <a:schemeClr val="tx1"/>
                </a:solidFill>
              </a:rPr>
              <a:t>La rapidité de production est souvent proportionnelle à la longueur ou complexité d’un document.</a:t>
            </a:r>
          </a:p>
          <a:p>
            <a:pPr marL="536575" lvl="1" indent="-285750">
              <a:spcAft>
                <a:spcPts val="1200"/>
              </a:spcAft>
              <a:buClr>
                <a:srgbClr val="0070C0"/>
              </a:buClr>
              <a:buFont typeface="Wingdings" panose="05000000000000000000" pitchFamily="2" charset="2"/>
              <a:buChar char="§"/>
            </a:pPr>
            <a:r>
              <a:rPr lang="fr-FR" sz="1600" dirty="0" smtClean="0">
                <a:solidFill>
                  <a:schemeClr val="tx1"/>
                </a:solidFill>
              </a:rPr>
              <a:t>Rémunérer ces groupes.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4182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1396139"/>
            <a:ext cx="11917018" cy="1785104"/>
          </a:xfrm>
          <a:prstGeom prst="rect">
            <a:avLst/>
          </a:prstGeom>
          <a:noFill/>
        </p:spPr>
        <p:txBody>
          <a:bodyPr wrap="square" rtlCol="0">
            <a:spAutoFit/>
          </a:bodyPr>
          <a:lstStyle/>
          <a:p>
            <a:pPr marL="285750" lvl="1" indent="-285750">
              <a:spcAft>
                <a:spcPts val="1200"/>
              </a:spcAft>
              <a:buClr>
                <a:srgbClr val="FFC000"/>
              </a:buClr>
              <a:buFont typeface="Wingdings" panose="05000000000000000000" pitchFamily="2" charset="2"/>
              <a:buChar char="Ø"/>
            </a:pPr>
            <a:r>
              <a:rPr lang="fr-FR" dirty="0" smtClean="0"/>
              <a:t>Les interlocuteurs </a:t>
            </a:r>
            <a:r>
              <a:rPr lang="fr-FR" dirty="0"/>
              <a:t>entendues ne sont </a:t>
            </a:r>
            <a:r>
              <a:rPr lang="fr-FR" b="1" dirty="0"/>
              <a:t>pas (encore) dans une optique de sensibilisations </a:t>
            </a:r>
            <a:r>
              <a:rPr lang="fr-FR" dirty="0"/>
              <a:t>large ou autre que la préoccupation du projet du moment. </a:t>
            </a:r>
          </a:p>
          <a:p>
            <a:pPr marL="285750" lvl="1" indent="-285750">
              <a:spcAft>
                <a:spcPts val="1200"/>
              </a:spcAft>
              <a:buClr>
                <a:srgbClr val="FFC000"/>
              </a:buClr>
              <a:buFont typeface="Wingdings" panose="05000000000000000000" pitchFamily="2" charset="2"/>
              <a:buChar char="Ø"/>
            </a:pPr>
            <a:r>
              <a:rPr lang="fr-FR" dirty="0" smtClean="0"/>
              <a:t>Ce </a:t>
            </a:r>
            <a:r>
              <a:rPr lang="fr-FR" dirty="0"/>
              <a:t>sont plutôt de légères approches de sensibilisation, qui </a:t>
            </a:r>
            <a:r>
              <a:rPr lang="fr-FR" b="1" dirty="0"/>
              <a:t>correspondent surtout à un besoin immédiat ou spontané autour d’un projet </a:t>
            </a:r>
            <a:r>
              <a:rPr lang="fr-FR" b="1" dirty="0" smtClean="0"/>
              <a:t>spécifique</a:t>
            </a:r>
          </a:p>
          <a:p>
            <a:pPr marL="285750" lvl="1" indent="-285750">
              <a:spcAft>
                <a:spcPts val="1200"/>
              </a:spcAft>
              <a:buClr>
                <a:srgbClr val="FFC000"/>
              </a:buClr>
              <a:buFont typeface="Wingdings" panose="05000000000000000000" pitchFamily="2" charset="2"/>
              <a:buChar char="Ø"/>
            </a:pPr>
            <a:r>
              <a:rPr lang="fr-FR" dirty="0" smtClean="0"/>
              <a:t>Différents moyens mis en place pour valoriser et sensibiliser au FALC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18</a:t>
            </a:fld>
            <a:endParaRPr lang="fr-FR" dirty="0"/>
          </a:p>
        </p:txBody>
      </p:sp>
      <p:sp>
        <p:nvSpPr>
          <p:cNvPr id="7" name="TextBox 6"/>
          <p:cNvSpPr txBox="1"/>
          <p:nvPr/>
        </p:nvSpPr>
        <p:spPr>
          <a:xfrm>
            <a:off x="89104" y="3103555"/>
            <a:ext cx="11917018" cy="3046988"/>
          </a:xfrm>
          <a:prstGeom prst="rect">
            <a:avLst/>
          </a:prstGeom>
          <a:ln w="25400">
            <a:no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627063" indent="-285750">
              <a:buClr>
                <a:schemeClr val="accent5">
                  <a:lumMod val="75000"/>
                </a:schemeClr>
              </a:buClr>
              <a:buFont typeface="Wingdings" panose="05000000000000000000" pitchFamily="2" charset="2"/>
              <a:buChar char="§"/>
            </a:pPr>
            <a:r>
              <a:rPr lang="fr-FR" sz="1600" dirty="0" smtClean="0">
                <a:solidFill>
                  <a:schemeClr val="tx1"/>
                </a:solidFill>
              </a:rPr>
              <a:t>Guides.</a:t>
            </a:r>
          </a:p>
          <a:p>
            <a:pPr marL="627063" indent="-285750">
              <a:buClr>
                <a:schemeClr val="accent5">
                  <a:lumMod val="75000"/>
                </a:schemeClr>
              </a:buClr>
              <a:buFont typeface="Wingdings" panose="05000000000000000000" pitchFamily="2" charset="2"/>
              <a:buChar char="§"/>
            </a:pPr>
            <a:r>
              <a:rPr lang="fr-FR" sz="1600" dirty="0">
                <a:solidFill>
                  <a:schemeClr val="tx1"/>
                </a:solidFill>
              </a:rPr>
              <a:t>S</a:t>
            </a:r>
            <a:r>
              <a:rPr lang="fr-FR" sz="1600" dirty="0" smtClean="0">
                <a:solidFill>
                  <a:schemeClr val="tx1"/>
                </a:solidFill>
              </a:rPr>
              <a:t>essions </a:t>
            </a:r>
            <a:r>
              <a:rPr lang="fr-FR" sz="1600" dirty="0">
                <a:solidFill>
                  <a:schemeClr val="tx1"/>
                </a:solidFill>
              </a:rPr>
              <a:t>de sensibilisation (séminaires / conférences / intervention</a:t>
            </a:r>
            <a:r>
              <a:rPr lang="fr-FR" sz="1600" dirty="0" smtClean="0">
                <a:solidFill>
                  <a:schemeClr val="tx1"/>
                </a:solidFill>
              </a:rPr>
              <a:t>).</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Media </a:t>
            </a:r>
            <a:r>
              <a:rPr lang="fr-FR" sz="1600" dirty="0">
                <a:solidFill>
                  <a:schemeClr val="tx1"/>
                </a:solidFill>
              </a:rPr>
              <a:t>et presse, </a:t>
            </a:r>
            <a:r>
              <a:rPr lang="fr-FR" sz="1600" dirty="0" smtClean="0">
                <a:solidFill>
                  <a:schemeClr val="tx1"/>
                </a:solidFill>
              </a:rPr>
              <a:t>réunions.</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Salons</a:t>
            </a:r>
            <a:r>
              <a:rPr lang="fr-FR" sz="1600" dirty="0">
                <a:solidFill>
                  <a:schemeClr val="tx1"/>
                </a:solidFill>
              </a:rPr>
              <a:t>.</a:t>
            </a:r>
            <a:endParaRPr lang="fr-FR" sz="1600" dirty="0" smtClean="0">
              <a:solidFill>
                <a:schemeClr val="tx1"/>
              </a:solidFill>
            </a:endParaRP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Formations.</a:t>
            </a:r>
          </a:p>
          <a:p>
            <a:pPr marL="627063" indent="-285750">
              <a:buClr>
                <a:schemeClr val="accent5">
                  <a:lumMod val="75000"/>
                </a:schemeClr>
              </a:buClr>
              <a:buFont typeface="Wingdings" panose="05000000000000000000" pitchFamily="2" charset="2"/>
              <a:buChar char="§"/>
            </a:pPr>
            <a:r>
              <a:rPr lang="fr-FR" sz="1600" dirty="0">
                <a:solidFill>
                  <a:schemeClr val="tx1"/>
                </a:solidFill>
              </a:rPr>
              <a:t>R</a:t>
            </a:r>
            <a:r>
              <a:rPr lang="fr-FR" sz="1600" dirty="0" smtClean="0">
                <a:solidFill>
                  <a:schemeClr val="tx1"/>
                </a:solidFill>
              </a:rPr>
              <a:t>édactions d’articles.</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Le </a:t>
            </a:r>
            <a:r>
              <a:rPr lang="fr-FR" sz="1600" dirty="0">
                <a:solidFill>
                  <a:schemeClr val="tx1"/>
                </a:solidFill>
              </a:rPr>
              <a:t>bouche à </a:t>
            </a:r>
            <a:r>
              <a:rPr lang="fr-FR" sz="1600" dirty="0" smtClean="0">
                <a:solidFill>
                  <a:schemeClr val="tx1"/>
                </a:solidFill>
              </a:rPr>
              <a:t>oreille.</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Des partenariats.</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Les </a:t>
            </a:r>
            <a:r>
              <a:rPr lang="fr-FR" sz="1600" dirty="0">
                <a:solidFill>
                  <a:schemeClr val="tx1"/>
                </a:solidFill>
              </a:rPr>
              <a:t>réseaux </a:t>
            </a:r>
            <a:r>
              <a:rPr lang="fr-FR" sz="1600" dirty="0" smtClean="0">
                <a:solidFill>
                  <a:schemeClr val="tx1"/>
                </a:solidFill>
              </a:rPr>
              <a:t>sociaux.</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La </a:t>
            </a:r>
            <a:r>
              <a:rPr lang="fr-FR" sz="1600" dirty="0">
                <a:solidFill>
                  <a:schemeClr val="tx1"/>
                </a:solidFill>
              </a:rPr>
              <a:t>production systématique de documents en </a:t>
            </a:r>
            <a:r>
              <a:rPr lang="fr-FR" sz="1600" dirty="0" smtClean="0">
                <a:solidFill>
                  <a:schemeClr val="tx1"/>
                </a:solidFill>
              </a:rPr>
              <a:t>FALC.</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L’impression </a:t>
            </a:r>
            <a:r>
              <a:rPr lang="fr-FR" sz="1600" dirty="0">
                <a:solidFill>
                  <a:schemeClr val="tx1"/>
                </a:solidFill>
              </a:rPr>
              <a:t>de </a:t>
            </a:r>
            <a:r>
              <a:rPr lang="fr-FR" sz="1600" dirty="0" smtClean="0">
                <a:solidFill>
                  <a:schemeClr val="tx1"/>
                </a:solidFill>
              </a:rPr>
              <a:t>flyers/posters en FALC.</a:t>
            </a:r>
          </a:p>
          <a:p>
            <a:pPr marL="627063" indent="-285750">
              <a:buClr>
                <a:schemeClr val="accent5">
                  <a:lumMod val="75000"/>
                </a:schemeClr>
              </a:buClr>
              <a:buFont typeface="Wingdings" panose="05000000000000000000" pitchFamily="2" charset="2"/>
              <a:buChar char="§"/>
            </a:pPr>
            <a:r>
              <a:rPr lang="fr-FR" sz="1600" dirty="0" smtClean="0">
                <a:solidFill>
                  <a:schemeClr val="tx1"/>
                </a:solidFill>
              </a:rPr>
              <a:t>Le </a:t>
            </a:r>
            <a:r>
              <a:rPr lang="fr-FR" sz="1600" dirty="0">
                <a:solidFill>
                  <a:schemeClr val="tx1"/>
                </a:solidFill>
              </a:rPr>
              <a:t>lobbying.</a:t>
            </a:r>
            <a:endParaRPr lang="fr-FR" sz="1600" b="1" dirty="0" smtClean="0">
              <a:solidFill>
                <a:schemeClr val="tx1"/>
              </a:solidFill>
            </a:endParaRPr>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4" name="TextBox 13"/>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Valorisation et sensibilisation au FALC à créer</a:t>
            </a:r>
          </a:p>
        </p:txBody>
      </p:sp>
      <p:sp>
        <p:nvSpPr>
          <p:cNvPr id="12" name="TextBox 11"/>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2. Mise en pratique</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
        <p:nvSpPr>
          <p:cNvPr id="3" name="Rectangle 2"/>
          <p:cNvSpPr/>
          <p:nvPr/>
        </p:nvSpPr>
        <p:spPr>
          <a:xfrm>
            <a:off x="139147" y="1396139"/>
            <a:ext cx="11917017" cy="4754404"/>
          </a:xfrm>
          <a:prstGeom prst="rect">
            <a:avLst/>
          </a:prstGeom>
          <a:noFill/>
          <a:ln w="25400">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47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6329063"/>
              </p:ext>
            </p:extLst>
          </p:nvPr>
        </p:nvGraphicFramePr>
        <p:xfrm>
          <a:off x="10284" y="1582396"/>
          <a:ext cx="12181716" cy="5139079"/>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19</a:t>
            </a:fld>
            <a:endParaRPr lang="fr-FR" dirty="0"/>
          </a:p>
        </p:txBody>
      </p:sp>
      <p:pic>
        <p:nvPicPr>
          <p:cNvPr id="16" name="Picture 15"/>
          <p:cNvPicPr>
            <a:picLocks noChangeAspect="1"/>
          </p:cNvPicPr>
          <p:nvPr/>
        </p:nvPicPr>
        <p:blipFill>
          <a:blip r:embed="rId3"/>
          <a:stretch>
            <a:fillRect/>
          </a:stretch>
        </p:blipFill>
        <p:spPr>
          <a:xfrm>
            <a:off x="10284" y="6226521"/>
            <a:ext cx="832889" cy="494954"/>
          </a:xfrm>
          <a:prstGeom prst="rect">
            <a:avLst/>
          </a:prstGeom>
        </p:spPr>
      </p:pic>
      <p:sp>
        <p:nvSpPr>
          <p:cNvPr id="13" name="TextBox 12"/>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lumMod val="75000"/>
                  </a:schemeClr>
                </a:solidFill>
              </a:rPr>
              <a:t>Les freins rencontrés sont </a:t>
            </a:r>
            <a:r>
              <a:rPr lang="fr-FR" sz="3200" b="1" dirty="0" smtClean="0">
                <a:solidFill>
                  <a:schemeClr val="accent5">
                    <a:lumMod val="75000"/>
                  </a:schemeClr>
                </a:solidFill>
              </a:rPr>
              <a:t>multiples</a:t>
            </a:r>
            <a:endParaRPr lang="fr-FR" sz="3200" b="1" dirty="0">
              <a:solidFill>
                <a:schemeClr val="accent5">
                  <a:lumMod val="75000"/>
                </a:schemeClr>
              </a:solidFill>
            </a:endParaRP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73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D021587-C3C0-4DFE-818E-CFAB04BE668E}" type="datetime1">
              <a:rPr lang="fr-FR" smtClean="0"/>
              <a:pPr/>
              <a:t>14/11/19</a:t>
            </a:fld>
            <a:endParaRPr lang="fr-FR" dirty="0"/>
          </a:p>
        </p:txBody>
      </p:sp>
      <p:sp>
        <p:nvSpPr>
          <p:cNvPr id="6" name="Espace réservé du numéro de diapositive 5"/>
          <p:cNvSpPr>
            <a:spLocks noGrp="1"/>
          </p:cNvSpPr>
          <p:nvPr>
            <p:ph type="sldNum" sz="quarter" idx="12"/>
          </p:nvPr>
        </p:nvSpPr>
        <p:spPr/>
        <p:txBody>
          <a:bodyPr/>
          <a:lstStyle/>
          <a:p>
            <a:fld id="{CD6BD365-7C4D-4D63-BC48-4EC92A36A5E6}" type="slidenum">
              <a:rPr lang="fr-FR" smtClean="0"/>
              <a:pPr/>
              <a:t>2</a:t>
            </a:fld>
            <a:endParaRPr lang="fr-FR" dirty="0"/>
          </a:p>
        </p:txBody>
      </p:sp>
      <p:sp>
        <p:nvSpPr>
          <p:cNvPr id="7"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4">
                <a:lumMod val="60000"/>
                <a:lumOff val="40000"/>
              </a:schemeClr>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9" name="TextBox 9"/>
          <p:cNvSpPr txBox="1"/>
          <p:nvPr/>
        </p:nvSpPr>
        <p:spPr>
          <a:xfrm>
            <a:off x="139148" y="724250"/>
            <a:ext cx="11917017" cy="1107986"/>
          </a:xfrm>
          <a:prstGeom prst="rect">
            <a:avLst/>
          </a:prstGeom>
          <a:noFill/>
          <a:ln w="25400">
            <a:solidFill>
              <a:schemeClr val="accent4">
                <a:lumMod val="60000"/>
                <a:lumOff val="40000"/>
              </a:schemeClr>
            </a:solidFill>
          </a:ln>
        </p:spPr>
        <p:txBody>
          <a:bodyPr wrap="square" lIns="91430" tIns="45715" rIns="91430" bIns="45715" rtlCol="0">
            <a:spAutoFit/>
          </a:bodyPr>
          <a:lstStyle/>
          <a:p>
            <a:pPr algn="ctr">
              <a:spcAft>
                <a:spcPts val="1200"/>
              </a:spcAft>
              <a:buClr>
                <a:schemeClr val="accent5">
                  <a:lumMod val="75000"/>
                </a:schemeClr>
              </a:buClr>
            </a:pPr>
            <a:r>
              <a:rPr lang="fr-FR" sz="2800" b="1" dirty="0">
                <a:solidFill>
                  <a:schemeClr val="accent5"/>
                </a:solidFill>
              </a:rPr>
              <a:t>Profil et intention des participants au WS</a:t>
            </a:r>
          </a:p>
          <a:p>
            <a:pPr algn="ctr">
              <a:spcAft>
                <a:spcPts val="1200"/>
              </a:spcAft>
              <a:buClr>
                <a:schemeClr val="accent5">
                  <a:lumMod val="75000"/>
                </a:schemeClr>
              </a:buClr>
            </a:pPr>
            <a:r>
              <a:rPr lang="fr-FR" sz="2800" b="1" dirty="0">
                <a:solidFill>
                  <a:schemeClr val="accent5"/>
                </a:solidFill>
              </a:rPr>
              <a:t>«</a:t>
            </a:r>
            <a:r>
              <a:rPr lang="fr-FR" sz="2000" b="1" dirty="0">
                <a:solidFill>
                  <a:schemeClr val="accent5"/>
                </a:solidFill>
              </a:rPr>
              <a:t> Retours d’expériences du FALC (facile à lire et à comprendre) et perspectives autour du FALC automatisé »</a:t>
            </a:r>
          </a:p>
        </p:txBody>
      </p:sp>
      <p:sp>
        <p:nvSpPr>
          <p:cNvPr id="17" name="Espace réservé du contenu 2"/>
          <p:cNvSpPr txBox="1">
            <a:spLocks/>
          </p:cNvSpPr>
          <p:nvPr/>
        </p:nvSpPr>
        <p:spPr>
          <a:xfrm>
            <a:off x="167090" y="2193460"/>
            <a:ext cx="5917330" cy="4243563"/>
          </a:xfrm>
          <a:prstGeom prst="rect">
            <a:avLst/>
          </a:prstGeom>
          <a:ln w="25400">
            <a:solidFill>
              <a:srgbClr val="000090"/>
            </a:solidFill>
          </a:ln>
        </p:spPr>
        <p:txBody>
          <a:bodyPr vert="horz" lIns="0" tIns="34857" rIns="69714" bIns="34857" numCol="1" rtlCol="0">
            <a:normAutofit/>
          </a:bodyPr>
          <a:lstStyle>
            <a:lvl1pPr marL="0" indent="0" algn="ctr" defTabSz="1198870" rtl="0" eaLnBrk="1" latinLnBrk="0" hangingPunct="1">
              <a:lnSpc>
                <a:spcPct val="87000"/>
              </a:lnSpc>
              <a:spcBef>
                <a:spcPts val="1311"/>
              </a:spcBef>
              <a:buClr>
                <a:schemeClr val="tx1"/>
              </a:buClr>
              <a:buFont typeface="Arial" panose="020B0604020202020204" pitchFamily="34" charset="0"/>
              <a:buNone/>
              <a:defRPr sz="3100" b="1" kern="1200" cap="none" baseline="0">
                <a:solidFill>
                  <a:schemeClr val="tx1"/>
                </a:solidFill>
                <a:latin typeface="+mj-lt"/>
                <a:ea typeface="+mn-ea"/>
                <a:cs typeface="Arial" panose="020B0604020202020204" pitchFamily="34" charset="0"/>
              </a:defRPr>
            </a:lvl1pPr>
            <a:lvl2pPr marL="599618" indent="0" algn="ctr" defTabSz="1198870" rtl="0" eaLnBrk="1" latinLnBrk="0" hangingPunct="1">
              <a:lnSpc>
                <a:spcPct val="87000"/>
              </a:lnSpc>
              <a:spcBef>
                <a:spcPts val="1573"/>
              </a:spcBef>
              <a:buFont typeface="Arial" panose="020B0604020202020204" pitchFamily="34" charset="0"/>
              <a:buNone/>
              <a:defRPr sz="2600" kern="1200">
                <a:solidFill>
                  <a:schemeClr val="tx1"/>
                </a:solidFill>
                <a:latin typeface="+mj-lt"/>
                <a:ea typeface="+mn-ea"/>
                <a:cs typeface="Arial" panose="020B0604020202020204" pitchFamily="34" charset="0"/>
              </a:defRPr>
            </a:lvl2pPr>
            <a:lvl3pPr marL="1199236" indent="0" algn="ctr" defTabSz="1198870" rtl="0" eaLnBrk="1" latinLnBrk="0" hangingPunct="1">
              <a:lnSpc>
                <a:spcPct val="87000"/>
              </a:lnSpc>
              <a:spcBef>
                <a:spcPts val="1573"/>
              </a:spcBef>
              <a:buFont typeface="Wingdings" panose="05000000000000000000" pitchFamily="2" charset="2"/>
              <a:buNone/>
              <a:defRPr sz="2400" kern="1200">
                <a:solidFill>
                  <a:schemeClr val="tx1"/>
                </a:solidFill>
                <a:latin typeface="+mj-lt"/>
                <a:ea typeface="+mn-ea"/>
                <a:cs typeface="Arial" panose="020B0604020202020204" pitchFamily="34" charset="0"/>
              </a:defRPr>
            </a:lvl3pPr>
            <a:lvl4pPr marL="1798853" indent="0" algn="ctr" defTabSz="1198870" rtl="0" eaLnBrk="1" latinLnBrk="0" hangingPunct="1">
              <a:lnSpc>
                <a:spcPct val="87000"/>
              </a:lnSpc>
              <a:spcBef>
                <a:spcPts val="1573"/>
              </a:spcBef>
              <a:buFont typeface="Calibri" panose="020F0502020204030204" pitchFamily="34" charset="0"/>
              <a:buNone/>
              <a:defRPr sz="2100" kern="1200">
                <a:solidFill>
                  <a:schemeClr val="tx1"/>
                </a:solidFill>
                <a:latin typeface="+mj-lt"/>
                <a:ea typeface="+mn-ea"/>
                <a:cs typeface="Arial" panose="020B0604020202020204" pitchFamily="34" charset="0"/>
              </a:defRPr>
            </a:lvl4pPr>
            <a:lvl5pPr marL="2398471" indent="0" algn="ctr" defTabSz="1198870" rtl="0" eaLnBrk="1" latinLnBrk="0" hangingPunct="1">
              <a:lnSpc>
                <a:spcPct val="87000"/>
              </a:lnSpc>
              <a:spcBef>
                <a:spcPts val="656"/>
              </a:spcBef>
              <a:buFontTx/>
              <a:buNone/>
              <a:defRPr sz="2100" i="1" kern="1200">
                <a:solidFill>
                  <a:schemeClr val="tx1"/>
                </a:solidFill>
                <a:latin typeface="+mj-lt"/>
                <a:ea typeface="+mn-ea"/>
                <a:cs typeface="Arial" panose="020B0604020202020204" pitchFamily="34" charset="0"/>
              </a:defRPr>
            </a:lvl5pPr>
            <a:lvl6pPr marL="2998089"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6pPr>
            <a:lvl7pPr marL="3597707"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7pPr>
            <a:lvl8pPr marL="4197325"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8pPr>
            <a:lvl9pPr marL="4796942"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9pPr>
          </a:lstStyle>
          <a:p>
            <a:pPr marL="360322" indent="-360322">
              <a:spcAft>
                <a:spcPts val="600"/>
              </a:spcAft>
              <a:buClr>
                <a:srgbClr val="FFC000"/>
              </a:buClr>
              <a:buFont typeface="Wingdings" panose="05000000000000000000" pitchFamily="2" charset="2"/>
              <a:buChar char="v"/>
            </a:pPr>
            <a:r>
              <a:rPr lang="fr-FR" sz="1800" dirty="0"/>
              <a:t>Avez-vous participé à l'étude "Recueil des besoins FALC" ?</a:t>
            </a:r>
            <a:endParaRPr lang="fr-FR" sz="1800" dirty="0" smtClean="0"/>
          </a:p>
        </p:txBody>
      </p:sp>
      <p:sp>
        <p:nvSpPr>
          <p:cNvPr id="18" name="Espace réservé du contenu 2"/>
          <p:cNvSpPr txBox="1">
            <a:spLocks/>
          </p:cNvSpPr>
          <p:nvPr/>
        </p:nvSpPr>
        <p:spPr>
          <a:xfrm>
            <a:off x="6138835" y="2196526"/>
            <a:ext cx="5917330" cy="4243563"/>
          </a:xfrm>
          <a:prstGeom prst="rect">
            <a:avLst/>
          </a:prstGeom>
          <a:ln w="25400">
            <a:solidFill>
              <a:srgbClr val="000090"/>
            </a:solidFill>
          </a:ln>
        </p:spPr>
        <p:txBody>
          <a:bodyPr vert="horz" lIns="0" tIns="34857" rIns="69714" bIns="34857" numCol="1" rtlCol="0">
            <a:normAutofit/>
          </a:bodyPr>
          <a:lstStyle>
            <a:lvl1pPr marL="0" indent="0" algn="ctr" defTabSz="1198870" rtl="0" eaLnBrk="1" latinLnBrk="0" hangingPunct="1">
              <a:lnSpc>
                <a:spcPct val="87000"/>
              </a:lnSpc>
              <a:spcBef>
                <a:spcPts val="1311"/>
              </a:spcBef>
              <a:buClr>
                <a:schemeClr val="tx1"/>
              </a:buClr>
              <a:buFont typeface="Arial" panose="020B0604020202020204" pitchFamily="34" charset="0"/>
              <a:buNone/>
              <a:defRPr sz="3100" b="1" kern="1200" cap="none" baseline="0">
                <a:solidFill>
                  <a:schemeClr val="tx1"/>
                </a:solidFill>
                <a:latin typeface="+mj-lt"/>
                <a:ea typeface="+mn-ea"/>
                <a:cs typeface="Arial" panose="020B0604020202020204" pitchFamily="34" charset="0"/>
              </a:defRPr>
            </a:lvl1pPr>
            <a:lvl2pPr marL="599618" indent="0" algn="ctr" defTabSz="1198870" rtl="0" eaLnBrk="1" latinLnBrk="0" hangingPunct="1">
              <a:lnSpc>
                <a:spcPct val="87000"/>
              </a:lnSpc>
              <a:spcBef>
                <a:spcPts val="1573"/>
              </a:spcBef>
              <a:buFont typeface="Arial" panose="020B0604020202020204" pitchFamily="34" charset="0"/>
              <a:buNone/>
              <a:defRPr sz="2600" kern="1200">
                <a:solidFill>
                  <a:schemeClr val="tx1"/>
                </a:solidFill>
                <a:latin typeface="+mj-lt"/>
                <a:ea typeface="+mn-ea"/>
                <a:cs typeface="Arial" panose="020B0604020202020204" pitchFamily="34" charset="0"/>
              </a:defRPr>
            </a:lvl2pPr>
            <a:lvl3pPr marL="1199236" indent="0" algn="ctr" defTabSz="1198870" rtl="0" eaLnBrk="1" latinLnBrk="0" hangingPunct="1">
              <a:lnSpc>
                <a:spcPct val="87000"/>
              </a:lnSpc>
              <a:spcBef>
                <a:spcPts val="1573"/>
              </a:spcBef>
              <a:buFont typeface="Wingdings" panose="05000000000000000000" pitchFamily="2" charset="2"/>
              <a:buNone/>
              <a:defRPr sz="2400" kern="1200">
                <a:solidFill>
                  <a:schemeClr val="tx1"/>
                </a:solidFill>
                <a:latin typeface="+mj-lt"/>
                <a:ea typeface="+mn-ea"/>
                <a:cs typeface="Arial" panose="020B0604020202020204" pitchFamily="34" charset="0"/>
              </a:defRPr>
            </a:lvl3pPr>
            <a:lvl4pPr marL="1798853" indent="0" algn="ctr" defTabSz="1198870" rtl="0" eaLnBrk="1" latinLnBrk="0" hangingPunct="1">
              <a:lnSpc>
                <a:spcPct val="87000"/>
              </a:lnSpc>
              <a:spcBef>
                <a:spcPts val="1573"/>
              </a:spcBef>
              <a:buFont typeface="Calibri" panose="020F0502020204030204" pitchFamily="34" charset="0"/>
              <a:buNone/>
              <a:defRPr sz="2100" kern="1200">
                <a:solidFill>
                  <a:schemeClr val="tx1"/>
                </a:solidFill>
                <a:latin typeface="+mj-lt"/>
                <a:ea typeface="+mn-ea"/>
                <a:cs typeface="Arial" panose="020B0604020202020204" pitchFamily="34" charset="0"/>
              </a:defRPr>
            </a:lvl4pPr>
            <a:lvl5pPr marL="2398471" indent="0" algn="ctr" defTabSz="1198870" rtl="0" eaLnBrk="1" latinLnBrk="0" hangingPunct="1">
              <a:lnSpc>
                <a:spcPct val="87000"/>
              </a:lnSpc>
              <a:spcBef>
                <a:spcPts val="656"/>
              </a:spcBef>
              <a:buFontTx/>
              <a:buNone/>
              <a:defRPr sz="2100" i="1" kern="1200">
                <a:solidFill>
                  <a:schemeClr val="tx1"/>
                </a:solidFill>
                <a:latin typeface="+mj-lt"/>
                <a:ea typeface="+mn-ea"/>
                <a:cs typeface="Arial" panose="020B0604020202020204" pitchFamily="34" charset="0"/>
              </a:defRPr>
            </a:lvl5pPr>
            <a:lvl6pPr marL="2998089"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6pPr>
            <a:lvl7pPr marL="3597707"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7pPr>
            <a:lvl8pPr marL="4197325"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8pPr>
            <a:lvl9pPr marL="4796942" indent="0" algn="ctr" defTabSz="1198870" rtl="0" eaLnBrk="1" latinLnBrk="0" hangingPunct="1">
              <a:lnSpc>
                <a:spcPct val="90000"/>
              </a:lnSpc>
              <a:spcBef>
                <a:spcPts val="656"/>
              </a:spcBef>
              <a:buFont typeface="Arial" panose="020B0604020202020204" pitchFamily="34" charset="0"/>
              <a:buNone/>
              <a:defRPr sz="2100" kern="1200">
                <a:solidFill>
                  <a:schemeClr val="tx1"/>
                </a:solidFill>
                <a:latin typeface="+mn-lt"/>
                <a:ea typeface="+mn-ea"/>
                <a:cs typeface="+mn-cs"/>
              </a:defRPr>
            </a:lvl9pPr>
          </a:lstStyle>
          <a:p>
            <a:pPr marL="360322" indent="-360322">
              <a:spcAft>
                <a:spcPts val="600"/>
              </a:spcAft>
              <a:buClr>
                <a:srgbClr val="FFC000"/>
              </a:buClr>
              <a:buFont typeface="Wingdings" panose="05000000000000000000" pitchFamily="2" charset="2"/>
              <a:buChar char="v"/>
            </a:pPr>
            <a:r>
              <a:rPr lang="fr-FR" sz="1800" dirty="0"/>
              <a:t>Accepteriez-vous d'être recontacté dans le cadre du projet ?</a:t>
            </a:r>
            <a:endParaRPr lang="fr-FR" sz="1800" dirty="0" smtClean="0"/>
          </a:p>
        </p:txBody>
      </p:sp>
      <p:sp>
        <p:nvSpPr>
          <p:cNvPr id="12" name="Freeform 6"/>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pic>
        <p:nvPicPr>
          <p:cNvPr id="13" name="Image 12" descr="Capture d’écran 2019-11-11 à 10.45.05.png"/>
          <p:cNvPicPr>
            <a:picLocks noChangeAspect="1"/>
          </p:cNvPicPr>
          <p:nvPr/>
        </p:nvPicPr>
        <p:blipFill>
          <a:blip r:embed="rId2"/>
          <a:stretch>
            <a:fillRect/>
          </a:stretch>
        </p:blipFill>
        <p:spPr>
          <a:xfrm>
            <a:off x="658837" y="3095111"/>
            <a:ext cx="5012442" cy="2633402"/>
          </a:xfrm>
          <a:prstGeom prst="rect">
            <a:avLst/>
          </a:prstGeom>
        </p:spPr>
      </p:pic>
      <p:pic>
        <p:nvPicPr>
          <p:cNvPr id="14" name="Image 13" descr="Capture d’écran 2019-11-11 à 10.45.26.png"/>
          <p:cNvPicPr>
            <a:picLocks noChangeAspect="1"/>
          </p:cNvPicPr>
          <p:nvPr/>
        </p:nvPicPr>
        <p:blipFill>
          <a:blip r:embed="rId3"/>
          <a:stretch>
            <a:fillRect/>
          </a:stretch>
        </p:blipFill>
        <p:spPr>
          <a:xfrm>
            <a:off x="6468497" y="3035845"/>
            <a:ext cx="5231142" cy="283885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790432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7894327"/>
              </p:ext>
            </p:extLst>
          </p:nvPr>
        </p:nvGraphicFramePr>
        <p:xfrm>
          <a:off x="0" y="2010172"/>
          <a:ext cx="6563360" cy="4346178"/>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20</a:t>
            </a:fld>
            <a:endParaRPr lang="fr-FR" dirty="0"/>
          </a:p>
        </p:txBody>
      </p:sp>
      <p:sp>
        <p:nvSpPr>
          <p:cNvPr id="3" name="TextBox 2"/>
          <p:cNvSpPr txBox="1"/>
          <p:nvPr/>
        </p:nvSpPr>
        <p:spPr>
          <a:xfrm>
            <a:off x="6801273" y="2029099"/>
            <a:ext cx="5242560" cy="3785652"/>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1600" dirty="0" smtClean="0">
                <a:solidFill>
                  <a:schemeClr val="tx1"/>
                </a:solidFill>
              </a:rPr>
              <a:t>« </a:t>
            </a:r>
            <a:r>
              <a:rPr lang="fr-FR" sz="1600" b="1" dirty="0" smtClean="0">
                <a:solidFill>
                  <a:schemeClr val="tx1"/>
                </a:solidFill>
              </a:rPr>
              <a:t>Autres</a:t>
            </a:r>
            <a:r>
              <a:rPr lang="fr-FR" sz="1600" dirty="0" smtClean="0">
                <a:solidFill>
                  <a:schemeClr val="tx1"/>
                </a:solidFill>
              </a:rPr>
              <a:t> » recouvre les éléments plus sporadiques des entretiens sur la priorité pour réussir une la mise en FALC  :</a:t>
            </a:r>
          </a:p>
          <a:p>
            <a:pPr marL="285750" lvl="0" indent="-285750">
              <a:buClr>
                <a:schemeClr val="bg2">
                  <a:lumMod val="50000"/>
                </a:schemeClr>
              </a:buClr>
              <a:buFont typeface="Wingdings" panose="05000000000000000000" pitchFamily="2" charset="2"/>
              <a:buChar char="§"/>
            </a:pPr>
            <a:r>
              <a:rPr lang="fr-FR" sz="1600" dirty="0" smtClean="0">
                <a:solidFill>
                  <a:schemeClr val="tx1"/>
                </a:solidFill>
              </a:rPr>
              <a:t>Le </a:t>
            </a:r>
            <a:r>
              <a:rPr lang="fr-FR" sz="1600" dirty="0">
                <a:solidFill>
                  <a:schemeClr val="tx1"/>
                </a:solidFill>
              </a:rPr>
              <a:t>recours à des images ou </a:t>
            </a:r>
            <a:r>
              <a:rPr lang="fr-FR" sz="1600" dirty="0" smtClean="0">
                <a:solidFill>
                  <a:schemeClr val="tx1"/>
                </a:solidFill>
              </a:rPr>
              <a:t>pictogrammes</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Le respect de la forme / des règles du FALC (une page par information, pas d’implicite, des lignes espacées, </a:t>
            </a:r>
            <a:r>
              <a:rPr lang="fr-FR" sz="1600" dirty="0" smtClean="0">
                <a:solidFill>
                  <a:schemeClr val="tx1"/>
                </a:solidFill>
              </a:rPr>
              <a:t>...)</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La facilité de navigation dans le document / l’interface (numérique ou non</a:t>
            </a:r>
            <a:r>
              <a:rPr lang="fr-FR" sz="1600" dirty="0" smtClean="0">
                <a:solidFill>
                  <a:schemeClr val="tx1"/>
                </a:solidFill>
              </a:rPr>
              <a:t>)</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La suppression de tout ce qui n’est pas « important </a:t>
            </a:r>
            <a:r>
              <a:rPr lang="fr-FR" sz="1600" dirty="0" smtClean="0">
                <a:solidFill>
                  <a:schemeClr val="tx1"/>
                </a:solidFill>
              </a:rPr>
              <a:t>»</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Le temps nécessaire pour produire une simplification </a:t>
            </a:r>
            <a:r>
              <a:rPr lang="fr-FR" sz="1600" dirty="0" smtClean="0">
                <a:solidFill>
                  <a:schemeClr val="tx1"/>
                </a:solidFill>
              </a:rPr>
              <a:t>du document.</a:t>
            </a:r>
            <a:endParaRPr lang="fr-FR" sz="1600" dirty="0">
              <a:solidFill>
                <a:schemeClr val="tx1"/>
              </a:solidFill>
            </a:endParaRPr>
          </a:p>
          <a:p>
            <a:pPr marL="285750" lvl="0" indent="-285750">
              <a:buClr>
                <a:schemeClr val="bg2">
                  <a:lumMod val="50000"/>
                </a:schemeClr>
              </a:buClr>
              <a:buFont typeface="Wingdings" panose="05000000000000000000" pitchFamily="2" charset="2"/>
              <a:buChar char="§"/>
            </a:pPr>
            <a:r>
              <a:rPr lang="fr-FR" sz="1600" dirty="0">
                <a:solidFill>
                  <a:schemeClr val="tx1"/>
                </a:solidFill>
              </a:rPr>
              <a:t>Savoir à qui le document </a:t>
            </a:r>
            <a:r>
              <a:rPr lang="fr-FR" sz="1600" dirty="0" smtClean="0">
                <a:solidFill>
                  <a:schemeClr val="tx1"/>
                </a:solidFill>
              </a:rPr>
              <a:t>s’adresse</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Le recours à des groupes sur mesure </a:t>
            </a:r>
            <a:r>
              <a:rPr lang="fr-FR" sz="1600" dirty="0" smtClean="0">
                <a:solidFill>
                  <a:schemeClr val="tx1"/>
                </a:solidFill>
              </a:rPr>
              <a:t>d’utilisateurs</a:t>
            </a:r>
            <a:r>
              <a:rPr lang="fr-FR" sz="1600" dirty="0">
                <a:solidFill>
                  <a:schemeClr val="tx1"/>
                </a:solidFill>
              </a:rPr>
              <a:t>.</a:t>
            </a:r>
          </a:p>
          <a:p>
            <a:pPr marL="285750" lvl="0" indent="-285750">
              <a:buClr>
                <a:schemeClr val="bg2">
                  <a:lumMod val="50000"/>
                </a:schemeClr>
              </a:buClr>
              <a:buFont typeface="Wingdings" panose="05000000000000000000" pitchFamily="2" charset="2"/>
              <a:buChar char="§"/>
            </a:pPr>
            <a:r>
              <a:rPr lang="fr-FR" sz="1600" dirty="0">
                <a:solidFill>
                  <a:schemeClr val="tx1"/>
                </a:solidFill>
              </a:rPr>
              <a:t>S’assurer qu’il existe une population à qui s’adresse le document produit.</a:t>
            </a:r>
          </a:p>
          <a:p>
            <a:pPr algn="ctr"/>
            <a:endParaRPr lang="fr-FR" sz="1600" b="1" dirty="0" smtClean="0">
              <a:solidFill>
                <a:schemeClr val="tx1"/>
              </a:solidFill>
            </a:endParaRPr>
          </a:p>
        </p:txBody>
      </p:sp>
      <p:pic>
        <p:nvPicPr>
          <p:cNvPr id="17" name="Picture 16"/>
          <p:cNvPicPr>
            <a:picLocks noChangeAspect="1"/>
          </p:cNvPicPr>
          <p:nvPr/>
        </p:nvPicPr>
        <p:blipFill>
          <a:blip r:embed="rId3"/>
          <a:stretch>
            <a:fillRect/>
          </a:stretch>
        </p:blipFill>
        <p:spPr>
          <a:xfrm>
            <a:off x="10284" y="6226521"/>
            <a:ext cx="832889" cy="494954"/>
          </a:xfrm>
          <a:prstGeom prst="rect">
            <a:avLst/>
          </a:prstGeom>
        </p:spPr>
      </p:pic>
      <p:sp>
        <p:nvSpPr>
          <p:cNvPr id="6" name="TextBox 5"/>
          <p:cNvSpPr txBox="1"/>
          <p:nvPr/>
        </p:nvSpPr>
        <p:spPr>
          <a:xfrm>
            <a:off x="-2" y="1588822"/>
            <a:ext cx="12192002" cy="369332"/>
          </a:xfrm>
          <a:prstGeom prst="rect">
            <a:avLst/>
          </a:prstGeom>
          <a:ln w="254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rgbClr val="FFC000"/>
              </a:buClr>
              <a:buFont typeface="Wingdings" panose="05000000000000000000" pitchFamily="2" charset="2"/>
              <a:buChar char="Ø"/>
            </a:pPr>
            <a:r>
              <a:rPr lang="fr-FR" b="1" dirty="0" smtClean="0">
                <a:solidFill>
                  <a:schemeClr val="tx1"/>
                </a:solidFill>
              </a:rPr>
              <a:t>Le langage </a:t>
            </a:r>
            <a:r>
              <a:rPr lang="fr-FR" dirty="0" smtClean="0">
                <a:solidFill>
                  <a:schemeClr val="tx1"/>
                </a:solidFill>
              </a:rPr>
              <a:t>et </a:t>
            </a:r>
            <a:r>
              <a:rPr lang="fr-FR" b="1" dirty="0" smtClean="0">
                <a:solidFill>
                  <a:schemeClr val="tx1"/>
                </a:solidFill>
              </a:rPr>
              <a:t>le sens </a:t>
            </a:r>
            <a:r>
              <a:rPr lang="fr-FR" dirty="0" smtClean="0">
                <a:solidFill>
                  <a:schemeClr val="tx1"/>
                </a:solidFill>
              </a:rPr>
              <a:t>sont les priorités pour réussir une simplification.</a:t>
            </a:r>
          </a:p>
        </p:txBody>
      </p:sp>
      <p:sp>
        <p:nvSpPr>
          <p:cNvPr id="18" name="TextBox 17"/>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Les priorités pour réussir la simplification</a:t>
            </a:r>
          </a:p>
        </p:txBody>
      </p:sp>
      <p:sp>
        <p:nvSpPr>
          <p:cNvPr id="14" name="TextBox 13"/>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482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21</a:t>
            </a:fld>
            <a:endParaRPr lang="fr-FR" dirty="0"/>
          </a:p>
        </p:txBody>
      </p:sp>
      <p:graphicFrame>
        <p:nvGraphicFramePr>
          <p:cNvPr id="12" name="Chart 1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9660408"/>
              </p:ext>
            </p:extLst>
          </p:nvPr>
        </p:nvGraphicFramePr>
        <p:xfrm>
          <a:off x="0" y="1939781"/>
          <a:ext cx="12191998" cy="4416569"/>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10284" y="6226521"/>
            <a:ext cx="832889" cy="494954"/>
          </a:xfrm>
          <a:prstGeom prst="rect">
            <a:avLst/>
          </a:prstGeom>
        </p:spPr>
      </p:pic>
      <p:sp>
        <p:nvSpPr>
          <p:cNvPr id="13" name="TextBox 12"/>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Les retombées attendues</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068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1508893"/>
            <a:ext cx="11917017" cy="2031325"/>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1" indent="-285750">
              <a:spcAft>
                <a:spcPts val="1200"/>
              </a:spcAft>
              <a:buClr>
                <a:srgbClr val="FFC000"/>
              </a:buClr>
              <a:buFont typeface="Wingdings" panose="05000000000000000000" pitchFamily="2" charset="2"/>
              <a:buChar char="Ø"/>
            </a:pPr>
            <a:r>
              <a:rPr lang="fr-FR" sz="2400" dirty="0" smtClean="0">
                <a:solidFill>
                  <a:schemeClr val="tx1"/>
                </a:solidFill>
              </a:rPr>
              <a:t>Formations et </a:t>
            </a:r>
            <a:r>
              <a:rPr lang="fr-FR" sz="2400" dirty="0">
                <a:solidFill>
                  <a:schemeClr val="tx1"/>
                </a:solidFill>
              </a:rPr>
              <a:t>sensibilisation des équipes et des </a:t>
            </a:r>
            <a:r>
              <a:rPr lang="fr-FR" sz="2400" dirty="0" smtClean="0">
                <a:solidFill>
                  <a:schemeClr val="tx1"/>
                </a:solidFill>
              </a:rPr>
              <a:t>hiérarchies au FALC. </a:t>
            </a:r>
          </a:p>
          <a:p>
            <a:pPr marL="285750" lvl="1" indent="-285750">
              <a:spcAft>
                <a:spcPts val="1200"/>
              </a:spcAft>
              <a:buClr>
                <a:srgbClr val="FFC000"/>
              </a:buClr>
              <a:buFont typeface="Wingdings" panose="05000000000000000000" pitchFamily="2" charset="2"/>
              <a:buChar char="Ø"/>
            </a:pPr>
            <a:r>
              <a:rPr lang="fr-FR" sz="2400" dirty="0" smtClean="0">
                <a:solidFill>
                  <a:schemeClr val="tx1"/>
                </a:solidFill>
              </a:rPr>
              <a:t>« Prêcher la bonne parole » à des évènements en lien avec l’accessibilité. </a:t>
            </a:r>
          </a:p>
          <a:p>
            <a:pPr marL="285750" lvl="1" indent="-285750">
              <a:spcAft>
                <a:spcPts val="1200"/>
              </a:spcAft>
              <a:buClr>
                <a:srgbClr val="FFC000"/>
              </a:buClr>
              <a:buFont typeface="Wingdings" panose="05000000000000000000" pitchFamily="2" charset="2"/>
              <a:buChar char="Ø"/>
            </a:pPr>
            <a:r>
              <a:rPr lang="fr-FR" sz="2400" dirty="0" smtClean="0">
                <a:solidFill>
                  <a:schemeClr val="tx1"/>
                </a:solidFill>
              </a:rPr>
              <a:t>Faire du lobbying auprès des différents acteurs. </a:t>
            </a:r>
          </a:p>
          <a:p>
            <a:pPr marL="285750" lvl="1" indent="-285750">
              <a:spcAft>
                <a:spcPts val="1200"/>
              </a:spcAft>
              <a:buClr>
                <a:srgbClr val="FFC000"/>
              </a:buClr>
              <a:buFont typeface="Wingdings" panose="05000000000000000000" pitchFamily="2" charset="2"/>
              <a:buChar char="Ø"/>
            </a:pPr>
            <a:r>
              <a:rPr lang="fr-FR" sz="2400" dirty="0" smtClean="0">
                <a:solidFill>
                  <a:schemeClr val="tx1"/>
                </a:solidFill>
              </a:rPr>
              <a:t>Disposer d’une banque de pictogrammes standardisées.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22</a:t>
            </a:fld>
            <a:endParaRPr lang="fr-FR" dirty="0"/>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7" name="TextBox 16"/>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Etendre l'utilisation du FALC</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2139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1422526"/>
            <a:ext cx="11917017" cy="2554545"/>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1" indent="-457200">
              <a:spcAft>
                <a:spcPts val="1200"/>
              </a:spcAft>
              <a:buClr>
                <a:srgbClr val="FFC000"/>
              </a:buClr>
              <a:buFont typeface="Wingdings" panose="05000000000000000000" pitchFamily="2" charset="2"/>
              <a:buChar char="Ø"/>
            </a:pPr>
            <a:r>
              <a:rPr lang="fr-FR" sz="2400" dirty="0" smtClean="0">
                <a:solidFill>
                  <a:schemeClr val="tx1"/>
                </a:solidFill>
              </a:rPr>
              <a:t>Avoir accès à un groupe de testeurs/relecteurs atteints de déficits cognitifs.</a:t>
            </a:r>
          </a:p>
          <a:p>
            <a:pPr lvl="1" indent="-457200">
              <a:spcAft>
                <a:spcPts val="1200"/>
              </a:spcAft>
              <a:buClr>
                <a:srgbClr val="FFC000"/>
              </a:buClr>
              <a:buFont typeface="Wingdings" panose="05000000000000000000" pitchFamily="2" charset="2"/>
              <a:buChar char="Ø"/>
            </a:pPr>
            <a:r>
              <a:rPr lang="fr-FR" sz="2400" dirty="0" smtClean="0">
                <a:solidFill>
                  <a:schemeClr val="tx1"/>
                </a:solidFill>
              </a:rPr>
              <a:t>Avoir assez de temps pour faire plusieurs relectures.</a:t>
            </a:r>
          </a:p>
          <a:p>
            <a:pPr lvl="1" indent="-457200">
              <a:spcAft>
                <a:spcPts val="1200"/>
              </a:spcAft>
              <a:buClr>
                <a:srgbClr val="FFC000"/>
              </a:buClr>
              <a:buFont typeface="Wingdings" panose="05000000000000000000" pitchFamily="2" charset="2"/>
              <a:buChar char="Ø"/>
            </a:pPr>
            <a:r>
              <a:rPr lang="fr-FR" sz="2400" dirty="0" smtClean="0">
                <a:solidFill>
                  <a:schemeClr val="tx1"/>
                </a:solidFill>
              </a:rPr>
              <a:t>Avoir les moyens financiers de faire plusieurs relectures.</a:t>
            </a:r>
          </a:p>
          <a:p>
            <a:pPr lvl="1" indent="-457200">
              <a:spcAft>
                <a:spcPts val="1200"/>
              </a:spcAft>
              <a:buClr>
                <a:srgbClr val="FFC000"/>
              </a:buClr>
              <a:buFont typeface="Wingdings" panose="05000000000000000000" pitchFamily="2" charset="2"/>
              <a:buChar char="Ø"/>
            </a:pPr>
            <a:r>
              <a:rPr lang="fr-FR" sz="2400" dirty="0" smtClean="0">
                <a:solidFill>
                  <a:schemeClr val="tx1"/>
                </a:solidFill>
              </a:rPr>
              <a:t>Avoir le soutien de la hiérarchie.</a:t>
            </a:r>
          </a:p>
          <a:p>
            <a:pPr lvl="1" indent="-457200">
              <a:spcAft>
                <a:spcPts val="1200"/>
              </a:spcAft>
              <a:buClr>
                <a:srgbClr val="FFC000"/>
              </a:buClr>
              <a:buFont typeface="Wingdings" panose="05000000000000000000" pitchFamily="2" charset="2"/>
              <a:buChar char="Ø"/>
            </a:pPr>
            <a:r>
              <a:rPr lang="fr-FR" sz="2400" dirty="0" smtClean="0">
                <a:solidFill>
                  <a:schemeClr val="tx1"/>
                </a:solidFill>
              </a:rPr>
              <a:t>Accès à une banque de pictogrammes.</a:t>
            </a:r>
          </a:p>
        </p:txBody>
      </p:sp>
      <p:sp>
        <p:nvSpPr>
          <p:cNvPr id="2" name="Slide Number Placeholder 1"/>
          <p:cNvSpPr>
            <a:spLocks noGrp="1"/>
          </p:cNvSpPr>
          <p:nvPr>
            <p:ph type="sldNum" sz="quarter" idx="12"/>
          </p:nvPr>
        </p:nvSpPr>
        <p:spPr/>
        <p:txBody>
          <a:bodyPr/>
          <a:lstStyle/>
          <a:p>
            <a:fld id="{CD6BD365-7C4D-4D63-BC48-4EC92A36A5E6}" type="slidenum">
              <a:rPr lang="fr-FR" smtClean="0"/>
              <a:pPr/>
              <a:t>23</a:t>
            </a:fld>
            <a:endParaRPr lang="fr-FR" dirty="0"/>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7" name="TextBox 16"/>
          <p:cNvSpPr txBox="1"/>
          <p:nvPr/>
        </p:nvSpPr>
        <p:spPr>
          <a:xfrm>
            <a:off x="139147" y="724249"/>
            <a:ext cx="11917017" cy="523220"/>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2800" b="1" dirty="0">
                <a:solidFill>
                  <a:schemeClr val="accent5">
                    <a:lumMod val="75000"/>
                  </a:schemeClr>
                </a:solidFill>
              </a:rPr>
              <a:t>Une mise en FALC réussie nécessite la participation des </a:t>
            </a:r>
            <a:r>
              <a:rPr lang="fr-FR" sz="2800" b="1" dirty="0" smtClean="0">
                <a:solidFill>
                  <a:schemeClr val="accent5">
                    <a:lumMod val="75000"/>
                  </a:schemeClr>
                </a:solidFill>
              </a:rPr>
              <a:t>utilisateurs</a:t>
            </a:r>
            <a:endParaRPr lang="fr-FR" sz="2800" b="1" dirty="0">
              <a:solidFill>
                <a:schemeClr val="accent5">
                  <a:lumMod val="75000"/>
                </a:schemeClr>
              </a:solidFill>
            </a:endParaRP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2515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1512583"/>
              </p:ext>
            </p:extLst>
          </p:nvPr>
        </p:nvGraphicFramePr>
        <p:xfrm>
          <a:off x="385141" y="2065651"/>
          <a:ext cx="5968450" cy="4314703"/>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6637361" y="2914951"/>
            <a:ext cx="5418803" cy="2062103"/>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spcAft>
                <a:spcPts val="1200"/>
              </a:spcAft>
              <a:buClr>
                <a:schemeClr val="bg2">
                  <a:lumMod val="50000"/>
                </a:schemeClr>
              </a:buClr>
            </a:pPr>
            <a:r>
              <a:rPr lang="fr-FR" dirty="0" smtClean="0">
                <a:solidFill>
                  <a:schemeClr val="tx1"/>
                </a:solidFill>
              </a:rPr>
              <a:t>« </a:t>
            </a:r>
            <a:r>
              <a:rPr lang="fr-FR" b="1" dirty="0" smtClean="0">
                <a:solidFill>
                  <a:schemeClr val="tx1"/>
                </a:solidFill>
              </a:rPr>
              <a:t>Ne peut pas les aider</a:t>
            </a:r>
            <a:r>
              <a:rPr lang="fr-FR" dirty="0" smtClean="0">
                <a:solidFill>
                  <a:schemeClr val="tx1"/>
                </a:solidFill>
              </a:rPr>
              <a:t> »</a:t>
            </a:r>
          </a:p>
          <a:p>
            <a:pPr marL="285750" lvl="1" indent="-285750">
              <a:spcAft>
                <a:spcPts val="1200"/>
              </a:spcAft>
              <a:buClr>
                <a:schemeClr val="bg2">
                  <a:lumMod val="50000"/>
                </a:schemeClr>
              </a:buClr>
              <a:buFont typeface="Wingdings" panose="05000000000000000000" pitchFamily="2" charset="2"/>
              <a:buChar char="§"/>
            </a:pPr>
            <a:r>
              <a:rPr lang="fr-FR" dirty="0" smtClean="0">
                <a:solidFill>
                  <a:schemeClr val="tx1"/>
                </a:solidFill>
              </a:rPr>
              <a:t>Tâche trop complexe : scepticisme sur la capacité d’une IA à faire de telles traductions.</a:t>
            </a:r>
          </a:p>
          <a:p>
            <a:pPr marL="285750" lvl="1" indent="-285750">
              <a:spcAft>
                <a:spcPts val="1200"/>
              </a:spcAft>
              <a:buClr>
                <a:schemeClr val="bg2">
                  <a:lumMod val="50000"/>
                </a:schemeClr>
              </a:buClr>
              <a:buFont typeface="Wingdings" panose="05000000000000000000" pitchFamily="2" charset="2"/>
              <a:buChar char="§"/>
            </a:pPr>
            <a:r>
              <a:rPr lang="fr-FR" dirty="0" smtClean="0">
                <a:solidFill>
                  <a:schemeClr val="tx1"/>
                </a:solidFill>
              </a:rPr>
              <a:t>Besoin de pouvoir faire différents niveaux : scepticisme sur la capacité d’une IA à pouvoir s’adapter à différents niveaux de compétences</a:t>
            </a:r>
            <a:endParaRPr lang="fr-FR" dirty="0">
              <a:solidFill>
                <a:schemeClr val="tx1"/>
              </a:solidFill>
            </a:endParaRPr>
          </a:p>
        </p:txBody>
      </p:sp>
      <p:sp>
        <p:nvSpPr>
          <p:cNvPr id="2" name="Slide Number Placeholder 1"/>
          <p:cNvSpPr>
            <a:spLocks noGrp="1"/>
          </p:cNvSpPr>
          <p:nvPr>
            <p:ph type="sldNum" sz="quarter" idx="12"/>
          </p:nvPr>
        </p:nvSpPr>
        <p:spPr/>
        <p:txBody>
          <a:bodyPr/>
          <a:lstStyle/>
          <a:p>
            <a:fld id="{CD6BD365-7C4D-4D63-BC48-4EC92A36A5E6}" type="slidenum">
              <a:rPr lang="fr-FR" smtClean="0"/>
              <a:pPr/>
              <a:t>24</a:t>
            </a:fld>
            <a:endParaRPr lang="fr-FR" dirty="0"/>
          </a:p>
        </p:txBody>
      </p:sp>
      <p:pic>
        <p:nvPicPr>
          <p:cNvPr id="14" name="Picture 13"/>
          <p:cNvPicPr>
            <a:picLocks noChangeAspect="1"/>
          </p:cNvPicPr>
          <p:nvPr/>
        </p:nvPicPr>
        <p:blipFill>
          <a:blip r:embed="rId3"/>
          <a:stretch>
            <a:fillRect/>
          </a:stretch>
        </p:blipFill>
        <p:spPr>
          <a:xfrm>
            <a:off x="10284" y="6226521"/>
            <a:ext cx="832889" cy="494954"/>
          </a:xfrm>
          <a:prstGeom prst="rect">
            <a:avLst/>
          </a:prstGeom>
        </p:spPr>
      </p:pic>
      <p:sp>
        <p:nvSpPr>
          <p:cNvPr id="13" name="TextBox 12"/>
          <p:cNvSpPr txBox="1"/>
          <p:nvPr/>
        </p:nvSpPr>
        <p:spPr>
          <a:xfrm>
            <a:off x="139147" y="724249"/>
            <a:ext cx="11917017" cy="1077218"/>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lumMod val="75000"/>
                  </a:schemeClr>
                </a:solidFill>
              </a:rPr>
              <a:t>Deux tiers de l’échantillon accueillent favorablement une mise en FALC automatique</a:t>
            </a:r>
          </a:p>
        </p:txBody>
      </p:sp>
      <p:sp>
        <p:nvSpPr>
          <p:cNvPr id="12" name="TextBox 11"/>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8250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2001336"/>
            <a:ext cx="11917018" cy="3631763"/>
          </a:xfrm>
          <a:prstGeom prst="rect">
            <a:avLst/>
          </a:prstGeom>
          <a:noFill/>
          <a:ln w="25400">
            <a:solidFill>
              <a:schemeClr val="accent5"/>
            </a:solidFill>
          </a:ln>
        </p:spPr>
        <p:txBody>
          <a:bodyPr wrap="square" rtlCol="0">
            <a:spAutoFit/>
          </a:bodyPr>
          <a:lstStyle/>
          <a:p>
            <a:pPr marL="285750" lvl="1" indent="-285750">
              <a:spcAft>
                <a:spcPts val="1200"/>
              </a:spcAft>
              <a:buClr>
                <a:schemeClr val="accent4"/>
              </a:buClr>
              <a:buFont typeface="Wingdings" panose="05000000000000000000" pitchFamily="2" charset="2"/>
              <a:buChar char="Ø"/>
            </a:pPr>
            <a:r>
              <a:rPr lang="fr-FR" sz="1600" dirty="0" smtClean="0"/>
              <a:t>Les </a:t>
            </a:r>
            <a:r>
              <a:rPr lang="fr-FR" sz="1600" dirty="0"/>
              <a:t>documents majoritairement mis à disposition sont en FALC, et </a:t>
            </a:r>
            <a:r>
              <a:rPr lang="fr-FR" sz="1600" dirty="0" smtClean="0"/>
              <a:t>n’ont </a:t>
            </a:r>
            <a:r>
              <a:rPr lang="fr-FR" sz="1600" dirty="0"/>
              <a:t>pas </a:t>
            </a:r>
            <a:r>
              <a:rPr lang="fr-FR" sz="1600" dirty="0" smtClean="0"/>
              <a:t>d’originaux</a:t>
            </a:r>
            <a:r>
              <a:rPr lang="fr-FR" sz="1600" dirty="0"/>
              <a:t>.  </a:t>
            </a:r>
            <a:endParaRPr lang="fr-FR" sz="1600" dirty="0" smtClean="0"/>
          </a:p>
          <a:p>
            <a:pPr marL="285750" lvl="1" indent="-285750">
              <a:spcAft>
                <a:spcPts val="1200"/>
              </a:spcAft>
              <a:buClr>
                <a:schemeClr val="accent4"/>
              </a:buClr>
              <a:buFont typeface="Wingdings" panose="05000000000000000000" pitchFamily="2" charset="2"/>
              <a:buChar char="Ø"/>
            </a:pPr>
            <a:r>
              <a:rPr lang="fr-FR" sz="1600" dirty="0" smtClean="0"/>
              <a:t>Ce </a:t>
            </a:r>
            <a:r>
              <a:rPr lang="fr-FR" sz="1600" dirty="0"/>
              <a:t>sont généralement des fiches d’information, des comptes rendus, des documents médicaux, des documents administratifs </a:t>
            </a:r>
            <a:r>
              <a:rPr lang="fr-FR" sz="1600" dirty="0" smtClean="0"/>
              <a:t>(</a:t>
            </a:r>
            <a:r>
              <a:rPr lang="fr-FR" sz="1600" dirty="0" err="1" smtClean="0"/>
              <a:t>cerfa</a:t>
            </a:r>
            <a:r>
              <a:rPr lang="fr-FR" sz="1600" dirty="0"/>
              <a:t>), des évaluations ou de la littérature </a:t>
            </a:r>
            <a:r>
              <a:rPr lang="fr-FR" sz="1600" dirty="0" smtClean="0"/>
              <a:t>(BD</a:t>
            </a:r>
            <a:r>
              <a:rPr lang="fr-FR" sz="1600" dirty="0"/>
              <a:t>, contes, journaux). </a:t>
            </a:r>
            <a:endParaRPr lang="fr-FR" sz="1600" dirty="0" smtClean="0"/>
          </a:p>
          <a:p>
            <a:pPr marL="285750" lvl="1" indent="-285750">
              <a:spcAft>
                <a:spcPts val="1200"/>
              </a:spcAft>
              <a:buClr>
                <a:schemeClr val="accent4"/>
              </a:buClr>
              <a:buFont typeface="Wingdings" panose="05000000000000000000" pitchFamily="2" charset="2"/>
              <a:buChar char="Ø"/>
            </a:pPr>
            <a:r>
              <a:rPr lang="fr-FR" sz="1600" dirty="0" smtClean="0"/>
              <a:t>La </a:t>
            </a:r>
            <a:r>
              <a:rPr lang="fr-FR" sz="1600" dirty="0"/>
              <a:t>production de FALC s’avère particulièrement riche dans les séries de documents informatifs ou communicatifs présentés aux usagers sous forme de </a:t>
            </a:r>
            <a:r>
              <a:rPr lang="fr-FR" sz="1600" dirty="0" smtClean="0"/>
              <a:t>guides.</a:t>
            </a:r>
          </a:p>
          <a:p>
            <a:pPr marL="285750" lvl="1" indent="-285750">
              <a:spcAft>
                <a:spcPts val="1200"/>
              </a:spcAft>
              <a:buClr>
                <a:schemeClr val="accent4"/>
              </a:buClr>
              <a:buFont typeface="Wingdings" panose="05000000000000000000" pitchFamily="2" charset="2"/>
              <a:buChar char="Ø"/>
            </a:pPr>
            <a:r>
              <a:rPr lang="fr-FR" sz="1600" dirty="0" smtClean="0"/>
              <a:t>Plus </a:t>
            </a:r>
            <a:r>
              <a:rPr lang="fr-FR" sz="1600" dirty="0"/>
              <a:t>de la moitié de nos interlocuteurs n’ont pas </a:t>
            </a:r>
            <a:r>
              <a:rPr lang="fr-FR" sz="1600" dirty="0" smtClean="0"/>
              <a:t>pu mettre à disposition de documents en FALC (avec si possible les originaux), parce que : </a:t>
            </a:r>
          </a:p>
          <a:p>
            <a:pPr marL="627063" lvl="2" indent="-285750">
              <a:spcAft>
                <a:spcPts val="1200"/>
              </a:spcAft>
              <a:buClr>
                <a:schemeClr val="accent5"/>
              </a:buClr>
              <a:buFont typeface="Wingdings" panose="05000000000000000000" pitchFamily="2" charset="2"/>
              <a:buChar char="§"/>
            </a:pPr>
            <a:r>
              <a:rPr lang="fr-FR" sz="1600" dirty="0" smtClean="0"/>
              <a:t>leurs </a:t>
            </a:r>
            <a:r>
              <a:rPr lang="fr-FR" sz="1600" dirty="0"/>
              <a:t>documents ne sont pas en « véritable » FALC (</a:t>
            </a:r>
            <a:r>
              <a:rPr lang="fr-FR" sz="1600" i="1" dirty="0"/>
              <a:t>document qui ne respecte pas toutes les règles du FALC</a:t>
            </a:r>
            <a:r>
              <a:rPr lang="fr-FR" sz="1600" dirty="0" smtClean="0"/>
              <a:t>),</a:t>
            </a:r>
          </a:p>
          <a:p>
            <a:pPr marL="627063" lvl="2" indent="-285750">
              <a:spcAft>
                <a:spcPts val="1200"/>
              </a:spcAft>
              <a:buClr>
                <a:schemeClr val="accent5"/>
              </a:buClr>
              <a:buFont typeface="Wingdings" panose="05000000000000000000" pitchFamily="2" charset="2"/>
              <a:buChar char="§"/>
            </a:pPr>
            <a:r>
              <a:rPr lang="fr-FR" sz="1600" dirty="0" smtClean="0"/>
              <a:t>leurs </a:t>
            </a:r>
            <a:r>
              <a:rPr lang="fr-FR" sz="1600" dirty="0"/>
              <a:t>documents sont protégés par des droits d’auteurs (dans le cadre d’une création de livre par exemple</a:t>
            </a:r>
            <a:r>
              <a:rPr lang="fr-FR" sz="1600" dirty="0" smtClean="0"/>
              <a:t>),</a:t>
            </a:r>
          </a:p>
          <a:p>
            <a:pPr marL="627063" lvl="2" indent="-285750">
              <a:spcAft>
                <a:spcPts val="1200"/>
              </a:spcAft>
              <a:buClr>
                <a:schemeClr val="accent5"/>
              </a:buClr>
              <a:buFont typeface="Wingdings" panose="05000000000000000000" pitchFamily="2" charset="2"/>
              <a:buChar char="§"/>
            </a:pPr>
            <a:r>
              <a:rPr lang="fr-FR" sz="1600" dirty="0" smtClean="0"/>
              <a:t>leurs </a:t>
            </a:r>
            <a:r>
              <a:rPr lang="fr-FR" sz="1600" dirty="0"/>
              <a:t>documents sont des documents </a:t>
            </a:r>
            <a:r>
              <a:rPr lang="fr-FR" sz="1600" dirty="0" smtClean="0"/>
              <a:t>internes</a:t>
            </a:r>
            <a:r>
              <a:rPr lang="fr-FR" sz="1600" dirty="0"/>
              <a:t>,</a:t>
            </a:r>
            <a:endParaRPr lang="fr-FR" sz="1600" dirty="0" smtClean="0"/>
          </a:p>
          <a:p>
            <a:pPr marL="627063" lvl="2" indent="-285750">
              <a:spcAft>
                <a:spcPts val="1200"/>
              </a:spcAft>
              <a:buClr>
                <a:schemeClr val="accent5"/>
              </a:buClr>
              <a:buFont typeface="Wingdings" panose="05000000000000000000" pitchFamily="2" charset="2"/>
              <a:buChar char="§"/>
            </a:pPr>
            <a:r>
              <a:rPr lang="fr-FR" sz="1600" dirty="0" smtClean="0"/>
              <a:t>ils </a:t>
            </a:r>
            <a:r>
              <a:rPr lang="fr-FR" sz="1600" dirty="0"/>
              <a:t>n’ont simplement pas de documents. </a:t>
            </a:r>
            <a:endParaRPr lang="fr-FR" sz="1600" i="1"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25</a:t>
            </a:fld>
            <a:endParaRPr lang="fr-FR" dirty="0"/>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6" name="TextBox 15"/>
          <p:cNvSpPr txBox="1"/>
          <p:nvPr/>
        </p:nvSpPr>
        <p:spPr>
          <a:xfrm>
            <a:off x="139147" y="724249"/>
            <a:ext cx="11917017" cy="1077218"/>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solidFill>
              </a:rPr>
              <a:t>A propos des documents mis à disposition pour le projet SIMPLES</a:t>
            </a:r>
            <a:endParaRPr lang="fr-FR" sz="3200" i="1" dirty="0">
              <a:solidFill>
                <a:schemeClr val="accent5"/>
              </a:solidFill>
            </a:endParaRP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1171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1975067"/>
            <a:ext cx="11917017" cy="2800767"/>
          </a:xfrm>
          <a:prstGeom prst="rect">
            <a:avLst/>
          </a:prstGeom>
          <a:noFill/>
          <a:ln w="25400">
            <a:solidFill>
              <a:schemeClr val="accent5"/>
            </a:solidFill>
          </a:ln>
        </p:spPr>
        <p:txBody>
          <a:bodyPr wrap="square" rtlCol="0">
            <a:spAutoFit/>
          </a:bodyPr>
          <a:lstStyle/>
          <a:p>
            <a:pPr marL="285750" lvl="1" indent="-285750">
              <a:spcAft>
                <a:spcPts val="1200"/>
              </a:spcAft>
              <a:buClr>
                <a:schemeClr val="accent4"/>
              </a:buClr>
              <a:buFont typeface="Wingdings" panose="05000000000000000000" pitchFamily="2" charset="2"/>
              <a:buChar char="Ø"/>
            </a:pPr>
            <a:r>
              <a:rPr lang="fr-FR" dirty="0" smtClean="0"/>
              <a:t>Selon </a:t>
            </a:r>
            <a:r>
              <a:rPr lang="fr-FR" dirty="0"/>
              <a:t>nos interlocuteurs du Portugal, Inclusion Europe aurait, sous la direction Mr. Geert </a:t>
            </a:r>
            <a:r>
              <a:rPr lang="fr-FR" dirty="0" err="1"/>
              <a:t>Freyhoff</a:t>
            </a:r>
            <a:r>
              <a:rPr lang="fr-FR" dirty="0"/>
              <a:t> tenté de produire un traducteur automatique du langage normal vers du FALC, sans succès</a:t>
            </a:r>
            <a:r>
              <a:rPr lang="fr-FR" dirty="0" smtClean="0"/>
              <a:t>.</a:t>
            </a:r>
          </a:p>
          <a:p>
            <a:pPr marL="285750" lvl="1" indent="-285750">
              <a:spcAft>
                <a:spcPts val="1200"/>
              </a:spcAft>
              <a:buClr>
                <a:schemeClr val="accent4"/>
              </a:buClr>
              <a:buFont typeface="Wingdings" panose="05000000000000000000" pitchFamily="2" charset="2"/>
              <a:buChar char="Ø"/>
            </a:pPr>
            <a:r>
              <a:rPr lang="fr-FR" dirty="0" smtClean="0"/>
              <a:t>D’autres </a:t>
            </a:r>
            <a:r>
              <a:rPr lang="fr-FR" dirty="0"/>
              <a:t>interlocuteurs utilisent des solutions existantes publiques telles que :</a:t>
            </a:r>
          </a:p>
          <a:p>
            <a:pPr marL="536575" lvl="2" indent="-285750">
              <a:spcAft>
                <a:spcPts val="1200"/>
              </a:spcAft>
              <a:buClr>
                <a:schemeClr val="accent5"/>
              </a:buClr>
              <a:buFont typeface="Wingdings" panose="05000000000000000000" pitchFamily="2" charset="2"/>
              <a:buChar char="§"/>
            </a:pPr>
            <a:r>
              <a:rPr lang="fr-FR" dirty="0"/>
              <a:t>L</a:t>
            </a:r>
            <a:r>
              <a:rPr lang="fr-FR" dirty="0" smtClean="0"/>
              <a:t>’application </a:t>
            </a:r>
            <a:r>
              <a:rPr lang="fr-FR" dirty="0"/>
              <a:t>mobile </a:t>
            </a:r>
            <a:r>
              <a:rPr lang="fr-FR" dirty="0" smtClean="0"/>
              <a:t>CAPITO du </a:t>
            </a:r>
            <a:r>
              <a:rPr lang="fr-FR" dirty="0"/>
              <a:t>groupe Autrichien d’Inclusion </a:t>
            </a:r>
            <a:r>
              <a:rPr lang="fr-FR" dirty="0" smtClean="0"/>
              <a:t>Europe.</a:t>
            </a:r>
          </a:p>
          <a:p>
            <a:pPr marL="536575" lvl="2" indent="-285750">
              <a:spcAft>
                <a:spcPts val="1200"/>
              </a:spcAft>
              <a:buClr>
                <a:schemeClr val="accent5"/>
              </a:buClr>
              <a:buFont typeface="Wingdings" panose="05000000000000000000" pitchFamily="2" charset="2"/>
              <a:buChar char="§"/>
            </a:pPr>
            <a:r>
              <a:rPr lang="fr-FR" dirty="0"/>
              <a:t>L</a:t>
            </a:r>
            <a:r>
              <a:rPr lang="fr-FR" dirty="0" smtClean="0"/>
              <a:t>e </a:t>
            </a:r>
            <a:r>
              <a:rPr lang="fr-FR" dirty="0"/>
              <a:t>site web </a:t>
            </a:r>
            <a:r>
              <a:rPr lang="fr-FR" dirty="0" err="1"/>
              <a:t>Text-Lab</a:t>
            </a:r>
            <a:r>
              <a:rPr lang="fr-FR" dirty="0"/>
              <a:t>  qu’utilise </a:t>
            </a:r>
            <a:r>
              <a:rPr lang="fr-FR" dirty="0" err="1"/>
              <a:t>Leichte</a:t>
            </a:r>
            <a:r>
              <a:rPr lang="fr-FR" dirty="0"/>
              <a:t> </a:t>
            </a:r>
            <a:r>
              <a:rPr lang="fr-FR" dirty="0" err="1" smtClean="0"/>
              <a:t>Sprache</a:t>
            </a:r>
            <a:r>
              <a:rPr lang="fr-FR" dirty="0" smtClean="0"/>
              <a:t>.</a:t>
            </a:r>
          </a:p>
          <a:p>
            <a:pPr marL="536575" lvl="2" indent="-285750">
              <a:spcAft>
                <a:spcPts val="1200"/>
              </a:spcAft>
              <a:buClr>
                <a:schemeClr val="accent5"/>
              </a:buClr>
              <a:buFont typeface="Wingdings" panose="05000000000000000000" pitchFamily="2" charset="2"/>
              <a:buChar char="§"/>
            </a:pPr>
            <a:r>
              <a:rPr lang="fr-FR" dirty="0" smtClean="0"/>
              <a:t>TILT </a:t>
            </a:r>
            <a:r>
              <a:rPr lang="fr-FR" dirty="0"/>
              <a:t>de </a:t>
            </a:r>
            <a:r>
              <a:rPr lang="fr-FR" dirty="0" err="1"/>
              <a:t>OrangeLab</a:t>
            </a:r>
            <a:r>
              <a:rPr lang="fr-FR" dirty="0"/>
              <a:t> (application interne). </a:t>
            </a:r>
            <a:endParaRPr lang="fr-FR" dirty="0" smtClean="0"/>
          </a:p>
          <a:p>
            <a:pPr marL="536575" lvl="2" indent="-285750">
              <a:spcAft>
                <a:spcPts val="1200"/>
              </a:spcAft>
              <a:buClr>
                <a:schemeClr val="accent4"/>
              </a:buClr>
            </a:pPr>
            <a:r>
              <a:rPr lang="fr-FR" dirty="0"/>
              <a:t>Notons que ces solutions ne permettent pas de faire une traduction directe en FALC.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26</a:t>
            </a:fld>
            <a:endParaRPr lang="fr-FR" dirty="0"/>
          </a:p>
        </p:txBody>
      </p:sp>
      <p:pic>
        <p:nvPicPr>
          <p:cNvPr id="11" name="Picture 10"/>
          <p:cNvPicPr>
            <a:picLocks noChangeAspect="1"/>
          </p:cNvPicPr>
          <p:nvPr/>
        </p:nvPicPr>
        <p:blipFill>
          <a:blip r:embed="rId2"/>
          <a:stretch>
            <a:fillRect/>
          </a:stretch>
        </p:blipFill>
        <p:spPr>
          <a:xfrm>
            <a:off x="10284" y="6226521"/>
            <a:ext cx="832889" cy="494954"/>
          </a:xfrm>
          <a:prstGeom prst="rect">
            <a:avLst/>
          </a:prstGeom>
        </p:spPr>
      </p:pic>
      <p:sp>
        <p:nvSpPr>
          <p:cNvPr id="15" name="TextBox 14"/>
          <p:cNvSpPr txBox="1"/>
          <p:nvPr/>
        </p:nvSpPr>
        <p:spPr>
          <a:xfrm>
            <a:off x="139147" y="724249"/>
            <a:ext cx="11917017" cy="1077218"/>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chemeClr val="accent5"/>
                </a:solidFill>
              </a:rPr>
              <a:t>Les interlocuteurs interrogés ne connaissent pas d’application de traduction automatique FALC</a:t>
            </a:r>
          </a:p>
        </p:txBody>
      </p:sp>
      <p:sp>
        <p:nvSpPr>
          <p:cNvPr id="10" name="TextBox 9"/>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3. Besoins et difficultés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599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27</a:t>
            </a:fld>
            <a:endParaRPr lang="fr-FR" dirty="0"/>
          </a:p>
        </p:txBody>
      </p:sp>
      <p:graphicFrame>
        <p:nvGraphicFramePr>
          <p:cNvPr id="10" name="Chart 9"/>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6852339"/>
              </p:ext>
            </p:extLst>
          </p:nvPr>
        </p:nvGraphicFramePr>
        <p:xfrm>
          <a:off x="139147" y="1867187"/>
          <a:ext cx="6107034" cy="4279898"/>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10284" y="6226521"/>
            <a:ext cx="832889" cy="494954"/>
          </a:xfrm>
          <a:prstGeom prst="rect">
            <a:avLst/>
          </a:prstGeom>
        </p:spPr>
      </p:pic>
      <p:sp>
        <p:nvSpPr>
          <p:cNvPr id="13" name="TextBox 12"/>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SzPct val="125000"/>
            </a:pPr>
            <a:r>
              <a:rPr lang="fr-FR" sz="3200" b="1" dirty="0">
                <a:solidFill>
                  <a:srgbClr val="0070C0"/>
                </a:solidFill>
              </a:rPr>
              <a:t>Les conseils pour réussir la mise en FALC automatique </a:t>
            </a:r>
          </a:p>
        </p:txBody>
      </p:sp>
      <p:sp>
        <p:nvSpPr>
          <p:cNvPr id="3" name="TextBox 2"/>
          <p:cNvSpPr txBox="1"/>
          <p:nvPr/>
        </p:nvSpPr>
        <p:spPr>
          <a:xfrm>
            <a:off x="6988063" y="2298976"/>
            <a:ext cx="5068101" cy="2862322"/>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solidFill>
                  <a:schemeClr val="tx1"/>
                </a:solidFill>
              </a:rPr>
              <a:t>Produire des traductions de différents niveaux de complexité </a:t>
            </a:r>
            <a:r>
              <a:rPr lang="fr-FR" dirty="0" smtClean="0">
                <a:solidFill>
                  <a:schemeClr val="tx1"/>
                </a:solidFill>
              </a:rPr>
              <a:t>du langage pouvant se baser sur les critères du Cadre Européen Commun de Référence </a:t>
            </a:r>
            <a:r>
              <a:rPr lang="fr-FR" dirty="0">
                <a:solidFill>
                  <a:schemeClr val="tx1"/>
                </a:solidFill>
              </a:rPr>
              <a:t>pour les L</a:t>
            </a:r>
            <a:r>
              <a:rPr lang="fr-FR" dirty="0" smtClean="0">
                <a:solidFill>
                  <a:schemeClr val="tx1"/>
                </a:solidFill>
              </a:rPr>
              <a:t>angues (CECRL) : </a:t>
            </a:r>
            <a:r>
              <a:rPr lang="pt-BR" dirty="0">
                <a:solidFill>
                  <a:schemeClr val="tx1"/>
                </a:solidFill>
              </a:rPr>
              <a:t>A1, A2, B1, B2, C1, </a:t>
            </a:r>
            <a:r>
              <a:rPr lang="pt-BR" dirty="0" smtClean="0">
                <a:solidFill>
                  <a:schemeClr val="tx1"/>
                </a:solidFill>
              </a:rPr>
              <a:t>C2, ...</a:t>
            </a:r>
            <a:endParaRPr lang="fr-FR" dirty="0" smtClean="0">
              <a:solidFill>
                <a:schemeClr val="tx1"/>
              </a:solidFill>
            </a:endParaRPr>
          </a:p>
          <a:p>
            <a:endParaRPr lang="fr-FR" dirty="0" smtClean="0">
              <a:solidFill>
                <a:schemeClr val="tx1"/>
              </a:solidFill>
            </a:endParaRPr>
          </a:p>
          <a:p>
            <a:r>
              <a:rPr lang="fr-FR" dirty="0" smtClean="0">
                <a:solidFill>
                  <a:schemeClr val="tx1"/>
                </a:solidFill>
              </a:rPr>
              <a:t>Cela permet de d’adapter le document à tous les niveaux d’exigence.</a:t>
            </a:r>
          </a:p>
          <a:p>
            <a:endParaRPr lang="fr-FR" dirty="0">
              <a:solidFill>
                <a:schemeClr val="tx1"/>
              </a:solidFill>
            </a:endParaRPr>
          </a:p>
          <a:p>
            <a:r>
              <a:rPr lang="fr-FR" dirty="0" smtClean="0">
                <a:solidFill>
                  <a:schemeClr val="tx1"/>
                </a:solidFill>
              </a:rPr>
              <a:t>Certains </a:t>
            </a:r>
            <a:r>
              <a:rPr lang="fr-FR" dirty="0">
                <a:solidFill>
                  <a:schemeClr val="tx1"/>
                </a:solidFill>
              </a:rPr>
              <a:t>utilisateurs n’apprécieraient </a:t>
            </a:r>
            <a:r>
              <a:rPr lang="fr-FR" dirty="0" smtClean="0">
                <a:solidFill>
                  <a:schemeClr val="tx1"/>
                </a:solidFill>
              </a:rPr>
              <a:t>pas d’avoir des documents « trop » simplifiés.</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bg1"/>
                </a:solidFill>
              </a:rPr>
              <a:t>Résultats : 4. Conseils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1133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13336" y="3147211"/>
            <a:ext cx="4381499" cy="2154436"/>
          </a:xfrm>
          <a:prstGeom prst="rect">
            <a:avLst/>
          </a:prstGeom>
          <a:noFill/>
        </p:spPr>
        <p:txBody>
          <a:bodyPr wrap="square" rtlCol="0">
            <a:spAutoFit/>
          </a:bodyPr>
          <a:lstStyle/>
          <a:p>
            <a:pPr marL="719138" indent="-342900">
              <a:spcAft>
                <a:spcPts val="1200"/>
              </a:spcAft>
              <a:buClr>
                <a:srgbClr val="FFC000"/>
              </a:buClr>
              <a:buSzPct val="125000"/>
              <a:buFont typeface="Arial" panose="020B0604020202020204" pitchFamily="34" charset="0"/>
              <a:buChar char="•"/>
            </a:pPr>
            <a:r>
              <a:rPr lang="fr-FR" dirty="0" smtClean="0"/>
              <a:t>Aspect </a:t>
            </a:r>
            <a:r>
              <a:rPr lang="fr-FR" dirty="0"/>
              <a:t>réglementaire</a:t>
            </a:r>
          </a:p>
          <a:p>
            <a:pPr marL="719138" indent="-342900">
              <a:spcAft>
                <a:spcPts val="1200"/>
              </a:spcAft>
              <a:buClr>
                <a:srgbClr val="FFC000"/>
              </a:buClr>
              <a:buSzPct val="125000"/>
              <a:buFont typeface="Arial" panose="020B0604020202020204" pitchFamily="34" charset="0"/>
              <a:buChar char="•"/>
            </a:pPr>
            <a:r>
              <a:rPr lang="fr-FR" dirty="0"/>
              <a:t>Aspect financier</a:t>
            </a:r>
          </a:p>
          <a:p>
            <a:pPr marL="719138" indent="-342900">
              <a:spcAft>
                <a:spcPts val="1200"/>
              </a:spcAft>
              <a:buClr>
                <a:srgbClr val="FFC000"/>
              </a:buClr>
              <a:buSzPct val="125000"/>
              <a:buFont typeface="Arial" panose="020B0604020202020204" pitchFamily="34" charset="0"/>
              <a:buChar char="•"/>
            </a:pPr>
            <a:r>
              <a:rPr lang="fr-FR" dirty="0"/>
              <a:t>Aspect temporel</a:t>
            </a:r>
          </a:p>
          <a:p>
            <a:pPr marL="719138" indent="-342900">
              <a:spcAft>
                <a:spcPts val="1200"/>
              </a:spcAft>
              <a:buClr>
                <a:srgbClr val="FFC000"/>
              </a:buClr>
              <a:buSzPct val="125000"/>
              <a:buFont typeface="Arial" panose="020B0604020202020204" pitchFamily="34" charset="0"/>
              <a:buChar char="•"/>
            </a:pPr>
            <a:r>
              <a:rPr lang="fr-FR" dirty="0"/>
              <a:t>Aspect Co-constructif</a:t>
            </a:r>
          </a:p>
          <a:p>
            <a:pPr marL="342900" indent="-342900">
              <a:spcAft>
                <a:spcPts val="1200"/>
              </a:spcAft>
              <a:buSzPct val="125000"/>
              <a:buFont typeface="Arial" panose="020B0604020202020204" pitchFamily="34" charset="0"/>
              <a:buChar char="•"/>
            </a:pPr>
            <a:endParaRPr lang="fr-FR" sz="2200" b="1" dirty="0" smtClean="0">
              <a:solidFill>
                <a:schemeClr val="accent5">
                  <a:lumMod val="75000"/>
                </a:schemeClr>
              </a:solidFill>
            </a:endParaRPr>
          </a:p>
        </p:txBody>
      </p:sp>
      <p:sp>
        <p:nvSpPr>
          <p:cNvPr id="2" name="Slide Number Placeholder 1"/>
          <p:cNvSpPr>
            <a:spLocks noGrp="1"/>
          </p:cNvSpPr>
          <p:nvPr>
            <p:ph type="sldNum" sz="quarter" idx="12"/>
          </p:nvPr>
        </p:nvSpPr>
        <p:spPr/>
        <p:txBody>
          <a:bodyPr/>
          <a:lstStyle/>
          <a:p>
            <a:fld id="{CD6BD365-7C4D-4D63-BC48-4EC92A36A5E6}" type="slidenum">
              <a:rPr lang="fr-FR" smtClean="0"/>
              <a:pPr/>
              <a:t>28</a:t>
            </a:fld>
            <a:endParaRPr lang="fr-FR" dirty="0"/>
          </a:p>
        </p:txBody>
      </p:sp>
      <p:pic>
        <p:nvPicPr>
          <p:cNvPr id="13" name="Picture 12"/>
          <p:cNvPicPr>
            <a:picLocks noChangeAspect="1"/>
          </p:cNvPicPr>
          <p:nvPr/>
        </p:nvPicPr>
        <p:blipFill>
          <a:blip r:embed="rId2"/>
          <a:stretch>
            <a:fillRect/>
          </a:stretch>
        </p:blipFill>
        <p:spPr>
          <a:xfrm>
            <a:off x="10284" y="6226521"/>
            <a:ext cx="832889" cy="494954"/>
          </a:xfrm>
          <a:prstGeom prst="rect">
            <a:avLst/>
          </a:prstGeom>
        </p:spPr>
      </p:pic>
      <p:sp>
        <p:nvSpPr>
          <p:cNvPr id="12" name="TextBox 11"/>
          <p:cNvSpPr txBox="1"/>
          <p:nvPr/>
        </p:nvSpPr>
        <p:spPr>
          <a:xfrm>
            <a:off x="-1" y="0"/>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 : 3. Besoins et difficultés</a:t>
            </a:r>
          </a:p>
          <a:p>
            <a:pPr algn="ctr"/>
            <a:r>
              <a:rPr lang="fr-FR" sz="1200" b="1" dirty="0" smtClean="0">
                <a:solidFill>
                  <a:schemeClr val="bg1"/>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pic>
        <p:nvPicPr>
          <p:cNvPr id="14" name="Image 13"/>
          <p:cNvPicPr>
            <a:picLocks noChangeAspect="1"/>
          </p:cNvPicPr>
          <p:nvPr/>
        </p:nvPicPr>
        <p:blipFill>
          <a:blip r:embed="rId3"/>
          <a:stretch>
            <a:fillRect/>
          </a:stretch>
        </p:blipFill>
        <p:spPr>
          <a:xfrm>
            <a:off x="6613408" y="2416933"/>
            <a:ext cx="3289300" cy="2463800"/>
          </a:xfrm>
          <a:prstGeom prst="rect">
            <a:avLst/>
          </a:prstGeom>
        </p:spPr>
      </p:pic>
      <p:sp>
        <p:nvSpPr>
          <p:cNvPr id="11" name="TextBox 10"/>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buSzPct val="125000"/>
            </a:pPr>
            <a:r>
              <a:rPr lang="fr-FR" sz="3200" b="1" dirty="0">
                <a:solidFill>
                  <a:schemeClr val="accent5">
                    <a:lumMod val="75000"/>
                  </a:schemeClr>
                </a:solidFill>
              </a:rPr>
              <a:t>Assembler le puzzle</a:t>
            </a:r>
          </a:p>
        </p:txBody>
      </p:sp>
      <p:sp>
        <p:nvSpPr>
          <p:cNvPr id="10" name="TextBox 9"/>
          <p:cNvSpPr txBox="1"/>
          <p:nvPr/>
        </p:nvSpPr>
        <p:spPr>
          <a:xfrm>
            <a:off x="182483" y="2649846"/>
            <a:ext cx="7280061" cy="369332"/>
          </a:xfrm>
          <a:prstGeom prst="rect">
            <a:avLst/>
          </a:prstGeom>
          <a:noFill/>
          <a:ln w="25400">
            <a:solidFill>
              <a:schemeClr val="bg1"/>
            </a:solidFill>
          </a:ln>
        </p:spPr>
        <p:txBody>
          <a:bodyPr wrap="square" rtlCol="0">
            <a:spAutoFit/>
          </a:bodyPr>
          <a:lstStyle/>
          <a:p>
            <a:pPr>
              <a:spcAft>
                <a:spcPts val="1200"/>
              </a:spcAft>
              <a:buClr>
                <a:schemeClr val="accent5">
                  <a:lumMod val="75000"/>
                </a:schemeClr>
              </a:buClr>
              <a:buSzPct val="125000"/>
            </a:pPr>
            <a:r>
              <a:rPr lang="fr-FR" b="1" dirty="0" smtClean="0"/>
              <a:t>Interprétation des résultats : les 4 aspects à prendre en compte</a:t>
            </a:r>
            <a:endParaRPr lang="fr-FR" b="1" dirty="0"/>
          </a:p>
        </p:txBody>
      </p:sp>
      <p:sp>
        <p:nvSpPr>
          <p:cNvPr id="3" name="Rectangle 2"/>
          <p:cNvSpPr/>
          <p:nvPr/>
        </p:nvSpPr>
        <p:spPr>
          <a:xfrm>
            <a:off x="182483" y="2521813"/>
            <a:ext cx="6127310" cy="2603740"/>
          </a:xfrm>
          <a:prstGeom prst="rect">
            <a:avLst/>
          </a:prstGeom>
          <a:noFill/>
          <a:ln w="254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5540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6BD365-7C4D-4D63-BC48-4EC92A36A5E6}" type="slidenum">
              <a:rPr lang="fr-FR" smtClean="0"/>
              <a:pPr/>
              <a:t>29</a:t>
            </a:fld>
            <a:endParaRPr lang="fr-FR" dirty="0"/>
          </a:p>
        </p:txBody>
      </p:sp>
      <p:sp>
        <p:nvSpPr>
          <p:cNvPr id="18" name="Freeform 17"/>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9" name="Freeform 18"/>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0" name="TextBox 19"/>
          <p:cNvSpPr txBox="1"/>
          <p:nvPr/>
        </p:nvSpPr>
        <p:spPr>
          <a:xfrm>
            <a:off x="158750" y="1502949"/>
            <a:ext cx="5750730" cy="3939540"/>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1" indent="-285750">
              <a:buClr>
                <a:srgbClr val="FFC000"/>
              </a:buClr>
              <a:buFont typeface="Wingdings" panose="05000000000000000000" pitchFamily="2" charset="2"/>
              <a:buChar char="Ø"/>
            </a:pPr>
            <a:r>
              <a:rPr lang="fr-FR" dirty="0" smtClean="0"/>
              <a:t>Tous </a:t>
            </a:r>
            <a:r>
              <a:rPr lang="fr-FR" dirty="0"/>
              <a:t>les acteurs ne disposent pas des formations ou des connaissances requises pour faire du FALC</a:t>
            </a:r>
            <a:r>
              <a:rPr lang="fr-FR" dirty="0" smtClean="0"/>
              <a:t>.</a:t>
            </a:r>
          </a:p>
          <a:p>
            <a:pPr marL="536575" lvl="1" indent="-285750">
              <a:buClr>
                <a:schemeClr val="accent5">
                  <a:lumMod val="75000"/>
                </a:schemeClr>
              </a:buClr>
              <a:buFont typeface="Wingdings" panose="05000000000000000000" pitchFamily="2" charset="2"/>
              <a:buChar char="§"/>
            </a:pPr>
            <a:r>
              <a:rPr lang="fr-FR" sz="1400" dirty="0" smtClean="0"/>
              <a:t>Nombreuses règles à respecter</a:t>
            </a:r>
          </a:p>
          <a:p>
            <a:pPr marL="536575" lvl="1" indent="-285750">
              <a:spcAft>
                <a:spcPts val="1200"/>
              </a:spcAft>
              <a:buClr>
                <a:schemeClr val="accent5">
                  <a:lumMod val="75000"/>
                </a:schemeClr>
              </a:buClr>
              <a:buFont typeface="Wingdings" panose="05000000000000000000" pitchFamily="2" charset="2"/>
              <a:buChar char="§"/>
            </a:pPr>
            <a:r>
              <a:rPr lang="fr-FR" sz="1400" dirty="0" smtClean="0"/>
              <a:t>Réclame un savoir-faire</a:t>
            </a:r>
            <a:endParaRPr lang="fr-FR" sz="1400" dirty="0"/>
          </a:p>
          <a:p>
            <a:pPr marL="285750" lvl="1" indent="-285750">
              <a:buClr>
                <a:srgbClr val="FFC000"/>
              </a:buClr>
              <a:buFont typeface="Wingdings" panose="05000000000000000000" pitchFamily="2" charset="2"/>
              <a:buChar char="Ø"/>
            </a:pPr>
            <a:r>
              <a:rPr lang="fr-FR" dirty="0"/>
              <a:t>Les règles semblent trop difficiles à respecter.</a:t>
            </a:r>
            <a:r>
              <a:rPr lang="fr-FR" dirty="0" smtClean="0"/>
              <a:t> </a:t>
            </a:r>
          </a:p>
          <a:p>
            <a:pPr marL="536575" lvl="1" indent="-285750">
              <a:buClr>
                <a:schemeClr val="accent5">
                  <a:lumMod val="75000"/>
                </a:schemeClr>
              </a:buClr>
              <a:buFont typeface="Wingdings" panose="05000000000000000000" pitchFamily="2" charset="2"/>
              <a:buChar char="§"/>
            </a:pPr>
            <a:r>
              <a:rPr lang="fr-FR" sz="1400" dirty="0"/>
              <a:t>Utilisation de phrases actives</a:t>
            </a:r>
          </a:p>
          <a:p>
            <a:pPr marL="536575" lvl="1" indent="-285750">
              <a:buClr>
                <a:schemeClr val="accent5">
                  <a:lumMod val="75000"/>
                </a:schemeClr>
              </a:buClr>
              <a:buFont typeface="Wingdings" panose="05000000000000000000" pitchFamily="2" charset="2"/>
              <a:buChar char="§"/>
            </a:pPr>
            <a:r>
              <a:rPr lang="fr-FR" sz="1400" dirty="0"/>
              <a:t>Trouver un ordre d’énonciation Facile à Lire et à Comprendre</a:t>
            </a:r>
          </a:p>
          <a:p>
            <a:pPr marL="536575" lvl="1" indent="-285750">
              <a:buClr>
                <a:schemeClr val="accent5">
                  <a:lumMod val="75000"/>
                </a:schemeClr>
              </a:buClr>
              <a:buFont typeface="Wingdings" panose="05000000000000000000" pitchFamily="2" charset="2"/>
              <a:buChar char="§"/>
            </a:pPr>
            <a:r>
              <a:rPr lang="fr-FR" sz="1400" dirty="0"/>
              <a:t>Répéter les informations importantes</a:t>
            </a:r>
          </a:p>
          <a:p>
            <a:pPr marL="536575" lvl="1" indent="-285750">
              <a:buClr>
                <a:schemeClr val="accent5">
                  <a:lumMod val="75000"/>
                </a:schemeClr>
              </a:buClr>
              <a:buFont typeface="Wingdings" panose="05000000000000000000" pitchFamily="2" charset="2"/>
              <a:buChar char="§"/>
            </a:pPr>
            <a:r>
              <a:rPr lang="fr-FR" sz="1400" dirty="0"/>
              <a:t>Utilisation d’une mise ne page spécifique</a:t>
            </a:r>
          </a:p>
          <a:p>
            <a:pPr marL="536575" lvl="1" indent="-285750">
              <a:buClr>
                <a:schemeClr val="accent5">
                  <a:lumMod val="75000"/>
                </a:schemeClr>
              </a:buClr>
              <a:buFont typeface="Wingdings" panose="05000000000000000000" pitchFamily="2" charset="2"/>
              <a:buChar char="§"/>
            </a:pPr>
            <a:r>
              <a:rPr lang="fr-FR" sz="1400" dirty="0"/>
              <a:t>Expliquer les mots compliqués</a:t>
            </a:r>
          </a:p>
          <a:p>
            <a:pPr marL="536575" lvl="1" indent="-285750">
              <a:spcAft>
                <a:spcPts val="1200"/>
              </a:spcAft>
              <a:buClr>
                <a:schemeClr val="accent5">
                  <a:lumMod val="75000"/>
                </a:schemeClr>
              </a:buClr>
              <a:buFont typeface="Wingdings" panose="05000000000000000000" pitchFamily="2" charset="2"/>
              <a:buChar char="§"/>
            </a:pPr>
            <a:r>
              <a:rPr lang="fr-FR" sz="1400" dirty="0"/>
              <a:t>Relectures par le public </a:t>
            </a:r>
            <a:r>
              <a:rPr lang="fr-FR" sz="1400" dirty="0" smtClean="0"/>
              <a:t>cible</a:t>
            </a:r>
          </a:p>
          <a:p>
            <a:pPr marL="285750" lvl="1" indent="-285750">
              <a:buClr>
                <a:srgbClr val="FFC000"/>
              </a:buClr>
              <a:buFont typeface="Wingdings" panose="05000000000000000000" pitchFamily="2" charset="2"/>
              <a:buChar char="Ø"/>
            </a:pPr>
            <a:r>
              <a:rPr lang="fr-FR" dirty="0" smtClean="0"/>
              <a:t>Certains </a:t>
            </a:r>
            <a:r>
              <a:rPr lang="fr-FR" dirty="0"/>
              <a:t>préfèrent s’inspirer du FALC quitte à ne pas prendre en compte toutes les règles </a:t>
            </a:r>
            <a:r>
              <a:rPr lang="fr-FR" dirty="0" smtClean="0"/>
              <a:t>officielles</a:t>
            </a:r>
          </a:p>
          <a:p>
            <a:pPr marL="536575" lvl="1" indent="-285750">
              <a:buClr>
                <a:schemeClr val="accent5">
                  <a:lumMod val="75000"/>
                </a:schemeClr>
              </a:buClr>
              <a:buFont typeface="Wingdings" panose="05000000000000000000" pitchFamily="2" charset="2"/>
              <a:buChar char="§"/>
            </a:pPr>
            <a:r>
              <a:rPr lang="fr-FR" sz="1400" dirty="0" smtClean="0"/>
              <a:t>Empêche l’utilisation du logo</a:t>
            </a:r>
          </a:p>
          <a:p>
            <a:pPr marL="536575" lvl="1" indent="-285750">
              <a:spcAft>
                <a:spcPts val="1200"/>
              </a:spcAft>
              <a:buClr>
                <a:schemeClr val="accent5">
                  <a:lumMod val="75000"/>
                </a:schemeClr>
              </a:buClr>
              <a:buFont typeface="Wingdings" panose="05000000000000000000" pitchFamily="2" charset="2"/>
              <a:buChar char="§"/>
            </a:pPr>
            <a:r>
              <a:rPr lang="fr-FR" sz="1400" dirty="0" smtClean="0"/>
              <a:t>Utilisation du FAL ou du français simplifié</a:t>
            </a:r>
          </a:p>
        </p:txBody>
      </p:sp>
      <p:pic>
        <p:nvPicPr>
          <p:cNvPr id="22" name="Picture 21"/>
          <p:cNvPicPr>
            <a:picLocks noChangeAspect="1"/>
          </p:cNvPicPr>
          <p:nvPr/>
        </p:nvPicPr>
        <p:blipFill>
          <a:blip r:embed="rId3"/>
          <a:stretch>
            <a:fillRect/>
          </a:stretch>
        </p:blipFill>
        <p:spPr>
          <a:xfrm>
            <a:off x="10284" y="6226521"/>
            <a:ext cx="832889" cy="494954"/>
          </a:xfrm>
          <a:prstGeom prst="rect">
            <a:avLst/>
          </a:prstGeom>
        </p:spPr>
      </p:pic>
      <p:sp>
        <p:nvSpPr>
          <p:cNvPr id="11" name="TextBox 10"/>
          <p:cNvSpPr txBox="1"/>
          <p:nvPr/>
        </p:nvSpPr>
        <p:spPr>
          <a:xfrm>
            <a:off x="139147" y="724249"/>
            <a:ext cx="5770333"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Constats</a:t>
            </a:r>
          </a:p>
        </p:txBody>
      </p:sp>
      <p:sp>
        <p:nvSpPr>
          <p:cNvPr id="12" name="TextBox 11"/>
          <p:cNvSpPr txBox="1"/>
          <p:nvPr/>
        </p:nvSpPr>
        <p:spPr>
          <a:xfrm>
            <a:off x="6277970" y="724248"/>
            <a:ext cx="5724452"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Questionnements</a:t>
            </a:r>
            <a:endParaRPr lang="fr-FR" sz="3200" b="1" dirty="0">
              <a:solidFill>
                <a:schemeClr val="accent5">
                  <a:lumMod val="75000"/>
                </a:schemeClr>
              </a:solidFill>
            </a:endParaRPr>
          </a:p>
        </p:txBody>
      </p:sp>
      <p:sp>
        <p:nvSpPr>
          <p:cNvPr id="13" name="TextBox 12"/>
          <p:cNvSpPr txBox="1"/>
          <p:nvPr/>
        </p:nvSpPr>
        <p:spPr>
          <a:xfrm>
            <a:off x="6277970" y="1502949"/>
            <a:ext cx="5724452" cy="1631216"/>
          </a:xfrm>
          <a:prstGeom prst="rect">
            <a:avLst/>
          </a:prstGeom>
          <a:noFill/>
          <a:ln w="25400">
            <a:solidFill>
              <a:schemeClr val="accent5"/>
            </a:solidFill>
          </a:ln>
        </p:spPr>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t>Un traducteur automatique doit-il prendre en compte toutes les règles du FALC ?</a:t>
            </a:r>
          </a:p>
          <a:p>
            <a:pPr marL="285750" indent="-285750">
              <a:spcAft>
                <a:spcPts val="1200"/>
              </a:spcAft>
              <a:buClr>
                <a:srgbClr val="FFC000"/>
              </a:buClr>
              <a:buFont typeface="Wingdings" panose="05000000000000000000" pitchFamily="2" charset="2"/>
              <a:buChar char="Ø"/>
            </a:pPr>
            <a:r>
              <a:rPr lang="fr-FR" dirty="0" smtClean="0"/>
              <a:t>Un traducteur automatique doit-il permettre à l’utilisateur de choisir les règles du FALC à appliquer ou non ?</a:t>
            </a:r>
          </a:p>
        </p:txBody>
      </p:sp>
      <p:sp>
        <p:nvSpPr>
          <p:cNvPr id="15" name="TextBox 14"/>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bg1"/>
                </a:solidFill>
              </a:rPr>
              <a:t>Discussion : Aspect réglementaire</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27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147" y="2001336"/>
            <a:ext cx="5783981" cy="4157702"/>
          </a:xfrm>
          <a:ln w="25400">
            <a:solidFill>
              <a:srgbClr val="000090"/>
            </a:solidFill>
          </a:ln>
        </p:spPr>
        <p:style>
          <a:lnRef idx="2">
            <a:schemeClr val="accent1"/>
          </a:lnRef>
          <a:fillRef idx="1">
            <a:schemeClr val="lt1"/>
          </a:fillRef>
          <a:effectRef idx="0">
            <a:schemeClr val="accent1"/>
          </a:effectRef>
          <a:fontRef idx="minor">
            <a:schemeClr val="dk1"/>
          </a:fontRef>
        </p:style>
        <p:txBody>
          <a:bodyPr>
            <a:noAutofit/>
          </a:bodyPr>
          <a:lstStyle/>
          <a:p>
            <a:pPr marL="360363" indent="-360363">
              <a:buClr>
                <a:srgbClr val="FFC000"/>
              </a:buClr>
              <a:buFont typeface="Wingdings" panose="05000000000000000000" pitchFamily="2" charset="2"/>
              <a:buChar char="v"/>
            </a:pPr>
            <a:r>
              <a:rPr lang="fr-FR" sz="2000" dirty="0" smtClean="0">
                <a:solidFill>
                  <a:schemeClr val="tx1"/>
                </a:solidFill>
              </a:rPr>
              <a:t>Synthèse </a:t>
            </a:r>
          </a:p>
          <a:p>
            <a:pPr marL="536575" lvl="1" indent="-268288">
              <a:buClr>
                <a:schemeClr val="accent5"/>
              </a:buClr>
              <a:buFont typeface="Wingdings" panose="05000000000000000000" pitchFamily="2" charset="2"/>
              <a:buChar char="§"/>
            </a:pPr>
            <a:r>
              <a:rPr lang="fr-FR" sz="1600" dirty="0" smtClean="0">
                <a:solidFill>
                  <a:schemeClr val="tx1"/>
                </a:solidFill>
              </a:rPr>
              <a:t>Contexte méthodologique : objectifs, échantillon</a:t>
            </a:r>
          </a:p>
          <a:p>
            <a:pPr marL="536575" lvl="1" indent="-268288">
              <a:buClr>
                <a:schemeClr val="accent5"/>
              </a:buClr>
              <a:buFont typeface="Wingdings" panose="05000000000000000000" pitchFamily="2" charset="2"/>
              <a:buChar char="§"/>
            </a:pPr>
            <a:r>
              <a:rPr lang="fr-FR" sz="1600" dirty="0" smtClean="0">
                <a:solidFill>
                  <a:schemeClr val="tx1"/>
                </a:solidFill>
              </a:rPr>
              <a:t>Quels enseignements ? </a:t>
            </a:r>
          </a:p>
          <a:p>
            <a:pPr marL="360363" indent="-360363">
              <a:buClr>
                <a:srgbClr val="FFC000"/>
              </a:buClr>
              <a:buFont typeface="Wingdings" panose="05000000000000000000" pitchFamily="2" charset="2"/>
              <a:buChar char="v"/>
            </a:pPr>
            <a:r>
              <a:rPr lang="fr-FR" sz="2000" dirty="0" smtClean="0">
                <a:solidFill>
                  <a:schemeClr val="tx1"/>
                </a:solidFill>
              </a:rPr>
              <a:t>Résultats d’enquête</a:t>
            </a:r>
          </a:p>
          <a:p>
            <a:pPr marL="536575" lvl="1" indent="-268288">
              <a:buClr>
                <a:schemeClr val="accent5"/>
              </a:buClr>
              <a:buFont typeface="Wingdings" panose="05000000000000000000" pitchFamily="2" charset="2"/>
              <a:buChar char="§"/>
            </a:pPr>
            <a:r>
              <a:rPr lang="fr-FR" sz="1600" dirty="0" smtClean="0">
                <a:solidFill>
                  <a:schemeClr val="tx1"/>
                </a:solidFill>
              </a:rPr>
              <a:t>Evaluation du contexte</a:t>
            </a:r>
          </a:p>
          <a:p>
            <a:pPr marL="536575" lvl="1" indent="-268288">
              <a:buClr>
                <a:schemeClr val="accent5"/>
              </a:buClr>
              <a:buFont typeface="Wingdings" panose="05000000000000000000" pitchFamily="2" charset="2"/>
              <a:buChar char="§"/>
            </a:pPr>
            <a:r>
              <a:rPr lang="fr-FR" sz="1600" dirty="0" smtClean="0">
                <a:solidFill>
                  <a:schemeClr val="tx1"/>
                </a:solidFill>
              </a:rPr>
              <a:t>Mise en pratique</a:t>
            </a:r>
          </a:p>
          <a:p>
            <a:pPr marL="536575" lvl="1" indent="-268288">
              <a:buClr>
                <a:schemeClr val="accent5"/>
              </a:buClr>
              <a:buFont typeface="Wingdings" panose="05000000000000000000" pitchFamily="2" charset="2"/>
              <a:buChar char="§"/>
            </a:pPr>
            <a:r>
              <a:rPr lang="fr-FR" sz="1600" dirty="0" smtClean="0">
                <a:solidFill>
                  <a:schemeClr val="tx1"/>
                </a:solidFill>
              </a:rPr>
              <a:t>Besoins </a:t>
            </a:r>
            <a:r>
              <a:rPr lang="fr-FR" sz="1600" dirty="0">
                <a:solidFill>
                  <a:schemeClr val="tx1"/>
                </a:solidFill>
              </a:rPr>
              <a:t>et </a:t>
            </a:r>
            <a:r>
              <a:rPr lang="fr-FR" sz="1600" dirty="0" smtClean="0">
                <a:solidFill>
                  <a:schemeClr val="tx1"/>
                </a:solidFill>
              </a:rPr>
              <a:t>difficultés</a:t>
            </a:r>
          </a:p>
          <a:p>
            <a:pPr marL="536575" lvl="1" indent="-268288">
              <a:buClr>
                <a:schemeClr val="accent5"/>
              </a:buClr>
              <a:buFont typeface="Wingdings" panose="05000000000000000000" pitchFamily="2" charset="2"/>
              <a:buChar char="§"/>
            </a:pPr>
            <a:r>
              <a:rPr lang="fr-FR" sz="1600" dirty="0" smtClean="0">
                <a:solidFill>
                  <a:schemeClr val="tx1"/>
                </a:solidFill>
              </a:rPr>
              <a:t>Conseils</a:t>
            </a:r>
          </a:p>
          <a:p>
            <a:pPr marL="360363" lvl="1" indent="-360363">
              <a:buClr>
                <a:srgbClr val="FFC000"/>
              </a:buClr>
              <a:buFont typeface="Wingdings" panose="05000000000000000000" pitchFamily="2" charset="2"/>
              <a:buChar char="v"/>
            </a:pPr>
            <a:r>
              <a:rPr lang="fr-FR" sz="2000" dirty="0" smtClean="0">
                <a:solidFill>
                  <a:schemeClr val="tx1"/>
                </a:solidFill>
              </a:rPr>
              <a:t>Discussion</a:t>
            </a:r>
          </a:p>
          <a:p>
            <a:pPr marL="536575" lvl="2" indent="-285750">
              <a:buClr>
                <a:schemeClr val="accent5"/>
              </a:buClr>
              <a:buFont typeface="Wingdings" panose="05000000000000000000" pitchFamily="2" charset="2"/>
              <a:buChar char="§"/>
            </a:pPr>
            <a:r>
              <a:rPr lang="fr-FR" sz="1600" dirty="0" smtClean="0">
                <a:solidFill>
                  <a:schemeClr val="tx1"/>
                </a:solidFill>
              </a:rPr>
              <a:t>Aspect réglementaire</a:t>
            </a:r>
          </a:p>
          <a:p>
            <a:pPr marL="536575" lvl="2" indent="-285750">
              <a:buClr>
                <a:schemeClr val="accent5"/>
              </a:buClr>
              <a:buFont typeface="Wingdings" panose="05000000000000000000" pitchFamily="2" charset="2"/>
              <a:buChar char="§"/>
            </a:pPr>
            <a:r>
              <a:rPr lang="fr-FR" sz="1600" dirty="0" smtClean="0">
                <a:solidFill>
                  <a:schemeClr val="tx1"/>
                </a:solidFill>
              </a:rPr>
              <a:t>Aspect financier</a:t>
            </a:r>
            <a:endParaRPr lang="fr-FR" sz="1600" dirty="0">
              <a:solidFill>
                <a:schemeClr val="tx1"/>
              </a:solidFill>
            </a:endParaRPr>
          </a:p>
          <a:p>
            <a:pPr marL="536575" lvl="2" indent="-285750">
              <a:buClr>
                <a:schemeClr val="accent5"/>
              </a:buClr>
              <a:buFont typeface="Wingdings" panose="05000000000000000000" pitchFamily="2" charset="2"/>
              <a:buChar char="§"/>
            </a:pPr>
            <a:r>
              <a:rPr lang="fr-FR" sz="1600" dirty="0" smtClean="0">
                <a:solidFill>
                  <a:schemeClr val="tx1"/>
                </a:solidFill>
              </a:rPr>
              <a:t>Aspect temporel</a:t>
            </a:r>
            <a:endParaRPr lang="fr-FR" sz="1600" dirty="0">
              <a:solidFill>
                <a:schemeClr val="tx1"/>
              </a:solidFill>
            </a:endParaRPr>
          </a:p>
          <a:p>
            <a:pPr marL="536575" lvl="2" indent="-285750">
              <a:buClr>
                <a:schemeClr val="accent5"/>
              </a:buClr>
              <a:buFont typeface="Wingdings" panose="05000000000000000000" pitchFamily="2" charset="2"/>
              <a:buChar char="§"/>
            </a:pPr>
            <a:r>
              <a:rPr lang="fr-FR" sz="1600" dirty="0" smtClean="0">
                <a:solidFill>
                  <a:schemeClr val="tx1"/>
                </a:solidFill>
              </a:rPr>
              <a:t>Aspect </a:t>
            </a:r>
            <a:r>
              <a:rPr lang="fr-FR" sz="1600" dirty="0" err="1" smtClean="0">
                <a:solidFill>
                  <a:schemeClr val="tx1"/>
                </a:solidFill>
              </a:rPr>
              <a:t>Co-constructif</a:t>
            </a:r>
            <a:endParaRPr lang="fr-FR" sz="1600"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CD6BD365-7C4D-4D63-BC48-4EC92A36A5E6}" type="slidenum">
              <a:rPr lang="fr-FR" smtClean="0"/>
              <a:pPr/>
              <a:t>3</a:t>
            </a:fld>
            <a:endParaRPr lang="fr-FR" dirty="0"/>
          </a:p>
        </p:txBody>
      </p:sp>
      <p:sp>
        <p:nvSpPr>
          <p:cNvPr id="5" name="TextBox 4"/>
          <p:cNvSpPr txBox="1"/>
          <p:nvPr/>
        </p:nvSpPr>
        <p:spPr>
          <a:xfrm>
            <a:off x="139147" y="724249"/>
            <a:ext cx="11917017" cy="1077218"/>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solidFill>
              </a:rPr>
              <a:t>Agenda : FALC « Recueil des besoins, difficultés sur les pratiques, méthodes et procédures »</a:t>
            </a:r>
          </a:p>
        </p:txBody>
      </p:sp>
      <p:sp>
        <p:nvSpPr>
          <p:cNvPr id="6" name="Freeform 5"/>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7" name="Freeform 6"/>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pic>
        <p:nvPicPr>
          <p:cNvPr id="8" name="Picture 7"/>
          <p:cNvPicPr>
            <a:picLocks noChangeAspect="1"/>
          </p:cNvPicPr>
          <p:nvPr/>
        </p:nvPicPr>
        <p:blipFill>
          <a:blip r:embed="rId2"/>
          <a:stretch>
            <a:fillRect/>
          </a:stretch>
        </p:blipFill>
        <p:spPr>
          <a:xfrm>
            <a:off x="10284" y="6226521"/>
            <a:ext cx="832889" cy="494954"/>
          </a:xfrm>
          <a:prstGeom prst="rect">
            <a:avLst/>
          </a:prstGeom>
        </p:spPr>
      </p:pic>
      <p:sp>
        <p:nvSpPr>
          <p:cNvPr id="9" name="Espace réservé du contenu 2"/>
          <p:cNvSpPr txBox="1">
            <a:spLocks/>
          </p:cNvSpPr>
          <p:nvPr/>
        </p:nvSpPr>
        <p:spPr>
          <a:xfrm>
            <a:off x="6287070" y="2001336"/>
            <a:ext cx="5769094" cy="4153470"/>
          </a:xfrm>
          <a:prstGeom prst="rect">
            <a:avLst/>
          </a:prstGeom>
          <a:ln w="25400" cap="flat" cmpd="sng" algn="ctr">
            <a:solidFill>
              <a:srgbClr val="000090"/>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60363" indent="-360363">
              <a:buClr>
                <a:srgbClr val="FFC000"/>
              </a:buClr>
              <a:buFont typeface="Wingdings" panose="05000000000000000000" pitchFamily="2" charset="2"/>
              <a:buChar char="v"/>
            </a:pPr>
            <a:r>
              <a:rPr lang="fr-FR" sz="2000" dirty="0" smtClean="0">
                <a:solidFill>
                  <a:schemeClr val="tx1"/>
                </a:solidFill>
              </a:rPr>
              <a:t>Recommandations </a:t>
            </a:r>
          </a:p>
          <a:p>
            <a:pPr marL="360363" indent="-360363">
              <a:buClr>
                <a:srgbClr val="FFC000"/>
              </a:buClr>
              <a:buFont typeface="Wingdings" panose="05000000000000000000" pitchFamily="2" charset="2"/>
              <a:buChar char="v"/>
            </a:pPr>
            <a:r>
              <a:rPr lang="fr-FR" sz="2000" dirty="0" smtClean="0">
                <a:solidFill>
                  <a:schemeClr val="tx1"/>
                </a:solidFill>
              </a:rPr>
              <a:t>Conclusion</a:t>
            </a:r>
          </a:p>
          <a:p>
            <a:pPr marL="360363" indent="-360363">
              <a:buClr>
                <a:srgbClr val="FFC000"/>
              </a:buClr>
              <a:buFont typeface="Wingdings" panose="05000000000000000000" pitchFamily="2" charset="2"/>
              <a:buChar char="v"/>
            </a:pPr>
            <a:r>
              <a:rPr lang="fr-FR" sz="2000" dirty="0" smtClean="0">
                <a:solidFill>
                  <a:schemeClr val="tx1"/>
                </a:solidFill>
              </a:rPr>
              <a:t>Annexes</a:t>
            </a:r>
            <a:endParaRPr lang="fr-FR" sz="2400" dirty="0" smtClean="0">
              <a:solidFill>
                <a:schemeClr val="tx1"/>
              </a:solidFill>
            </a:endParaRPr>
          </a:p>
          <a:p>
            <a:pPr marL="536575" lvl="2" indent="-285750">
              <a:lnSpc>
                <a:spcPct val="90000"/>
              </a:lnSpc>
              <a:spcBef>
                <a:spcPts val="500"/>
              </a:spcBef>
              <a:buClr>
                <a:schemeClr val="accent5"/>
              </a:buClr>
              <a:buFont typeface="Wingdings" panose="05000000000000000000" pitchFamily="2" charset="2"/>
              <a:buChar char="§"/>
              <a:defRPr/>
            </a:pPr>
            <a:r>
              <a:rPr lang="fr-FR" dirty="0" smtClean="0">
                <a:solidFill>
                  <a:schemeClr val="tx1"/>
                </a:solidFill>
              </a:rPr>
              <a:t>Remerciements</a:t>
            </a:r>
          </a:p>
          <a:p>
            <a:pPr marL="536575" lvl="2" indent="-285750">
              <a:lnSpc>
                <a:spcPct val="90000"/>
              </a:lnSpc>
              <a:spcBef>
                <a:spcPts val="500"/>
              </a:spcBef>
              <a:buClr>
                <a:schemeClr val="accent5"/>
              </a:buClr>
              <a:buFont typeface="Wingdings" panose="05000000000000000000" pitchFamily="2" charset="2"/>
              <a:buChar char="§"/>
              <a:defRPr/>
            </a:pPr>
            <a:r>
              <a:rPr lang="fr-FR" dirty="0" smtClean="0">
                <a:solidFill>
                  <a:schemeClr val="tx1"/>
                </a:solidFill>
              </a:rPr>
              <a:t>Corpus</a:t>
            </a:r>
          </a:p>
          <a:p>
            <a:pPr marL="536575" lvl="2" indent="-285750">
              <a:lnSpc>
                <a:spcPct val="90000"/>
              </a:lnSpc>
              <a:spcBef>
                <a:spcPts val="500"/>
              </a:spcBef>
              <a:buClr>
                <a:schemeClr val="accent5"/>
              </a:buClr>
              <a:buFont typeface="Wingdings" panose="05000000000000000000" pitchFamily="2" charset="2"/>
              <a:buChar char="§"/>
              <a:defRPr/>
            </a:pPr>
            <a:r>
              <a:rPr lang="fr-FR" dirty="0" smtClean="0">
                <a:solidFill>
                  <a:schemeClr val="tx1"/>
                </a:solidFill>
              </a:rPr>
              <a:t>Nomenclature</a:t>
            </a:r>
          </a:p>
          <a:p>
            <a:pPr marL="536575" lvl="2" indent="-285750">
              <a:lnSpc>
                <a:spcPct val="90000"/>
              </a:lnSpc>
              <a:spcBef>
                <a:spcPts val="500"/>
              </a:spcBef>
              <a:buClr>
                <a:schemeClr val="accent5"/>
              </a:buClr>
              <a:buFont typeface="Wingdings" panose="05000000000000000000" pitchFamily="2" charset="2"/>
              <a:buChar char="§"/>
              <a:defRPr/>
            </a:pPr>
            <a:r>
              <a:rPr lang="fr-FR" dirty="0" smtClean="0">
                <a:solidFill>
                  <a:schemeClr val="tx1"/>
                </a:solidFill>
              </a:rPr>
              <a:t>A propos  de Holken Consultants &amp; Partners</a:t>
            </a:r>
          </a:p>
          <a:p>
            <a:pPr marL="536575" lvl="2" indent="-285750">
              <a:lnSpc>
                <a:spcPct val="90000"/>
              </a:lnSpc>
              <a:spcBef>
                <a:spcPts val="500"/>
              </a:spcBef>
              <a:buClr>
                <a:schemeClr val="accent5"/>
              </a:buClr>
              <a:buFont typeface="Wingdings" panose="05000000000000000000" pitchFamily="2" charset="2"/>
              <a:buChar char="§"/>
              <a:defRPr/>
            </a:pPr>
            <a:endParaRPr lang="fr-FR" dirty="0" smtClean="0">
              <a:solidFill>
                <a:schemeClr val="tx1"/>
              </a:solidFill>
            </a:endParaRPr>
          </a:p>
          <a:p>
            <a:pPr marL="536575" lvl="2" indent="-285750">
              <a:lnSpc>
                <a:spcPct val="90000"/>
              </a:lnSpc>
              <a:spcBef>
                <a:spcPts val="500"/>
              </a:spcBef>
              <a:buClr>
                <a:schemeClr val="accent5"/>
              </a:buClr>
              <a:buFont typeface="Wingdings" panose="05000000000000000000" pitchFamily="2" charset="2"/>
              <a:buChar char="§"/>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536575" lvl="2" indent="-285750">
              <a:lnSpc>
                <a:spcPct val="90000"/>
              </a:lnSpc>
              <a:spcBef>
                <a:spcPts val="500"/>
              </a:spcBef>
              <a:buClr>
                <a:schemeClr val="accent5"/>
              </a:buClr>
              <a:buFont typeface="Wingdings" panose="05000000000000000000" pitchFamily="2" charset="2"/>
              <a:buChar char="§"/>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8" y="1489251"/>
            <a:ext cx="5783980" cy="3970318"/>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rgbClr val="FFC000"/>
              </a:buClr>
              <a:buFont typeface="Wingdings" panose="05000000000000000000" pitchFamily="2" charset="2"/>
              <a:buChar char="Ø"/>
            </a:pPr>
            <a:r>
              <a:rPr lang="fr-FR" sz="1600" dirty="0" smtClean="0">
                <a:solidFill>
                  <a:schemeClr val="tx1"/>
                </a:solidFill>
              </a:rPr>
              <a:t>Toutes les structures n’ont pas les budgets alloués nécessaires ou prévues pour ces démarches.</a:t>
            </a:r>
            <a:endParaRPr lang="fr-FR" sz="1600" dirty="0">
              <a:solidFill>
                <a:schemeClr val="tx1"/>
              </a:solidFill>
            </a:endParaRPr>
          </a:p>
          <a:p>
            <a:pPr marL="628650" lvl="1" indent="-285750">
              <a:buClr>
                <a:schemeClr val="accent5">
                  <a:lumMod val="75000"/>
                </a:schemeClr>
              </a:buClr>
              <a:buFont typeface="Wingdings" panose="05000000000000000000" pitchFamily="2" charset="2"/>
              <a:buChar char="§"/>
            </a:pPr>
            <a:r>
              <a:rPr lang="fr-FR" sz="1400" dirty="0">
                <a:solidFill>
                  <a:schemeClr val="tx1"/>
                </a:solidFill>
              </a:rPr>
              <a:t>Avoir un employé formé à la méthode</a:t>
            </a:r>
          </a:p>
          <a:p>
            <a:pPr marL="628650" lvl="1" indent="-285750">
              <a:buClr>
                <a:schemeClr val="accent5">
                  <a:lumMod val="75000"/>
                </a:schemeClr>
              </a:buClr>
              <a:buFont typeface="Wingdings" panose="05000000000000000000" pitchFamily="2" charset="2"/>
              <a:buChar char="§"/>
            </a:pPr>
            <a:r>
              <a:rPr lang="fr-FR" sz="1400" dirty="0">
                <a:solidFill>
                  <a:schemeClr val="tx1"/>
                </a:solidFill>
              </a:rPr>
              <a:t>Un groupe d’utilisateur cibles</a:t>
            </a:r>
          </a:p>
          <a:p>
            <a:pPr marL="628650" lvl="1" indent="-285750">
              <a:buClr>
                <a:schemeClr val="accent5">
                  <a:lumMod val="75000"/>
                </a:schemeClr>
              </a:buClr>
              <a:buFont typeface="Wingdings" panose="05000000000000000000" pitchFamily="2" charset="2"/>
              <a:buChar char="§"/>
            </a:pPr>
            <a:r>
              <a:rPr lang="fr-FR" sz="1400" dirty="0">
                <a:solidFill>
                  <a:schemeClr val="tx1"/>
                </a:solidFill>
              </a:rPr>
              <a:t>Un orthophoniste et/ou illustrateur</a:t>
            </a:r>
          </a:p>
          <a:p>
            <a:pPr marL="628650" lvl="1" indent="-285750">
              <a:spcAft>
                <a:spcPts val="1200"/>
              </a:spcAft>
              <a:buClr>
                <a:schemeClr val="accent5">
                  <a:lumMod val="75000"/>
                </a:schemeClr>
              </a:buClr>
              <a:buFont typeface="Wingdings" panose="05000000000000000000" pitchFamily="2" charset="2"/>
              <a:buChar char="§"/>
            </a:pPr>
            <a:r>
              <a:rPr lang="fr-FR" sz="1400" dirty="0">
                <a:solidFill>
                  <a:schemeClr val="tx1"/>
                </a:solidFill>
              </a:rPr>
              <a:t>Une traduction peut se faire en plusieurs sessions</a:t>
            </a:r>
          </a:p>
          <a:p>
            <a:pPr marL="285750" indent="-285750">
              <a:spcAft>
                <a:spcPts val="1200"/>
              </a:spcAft>
              <a:buClr>
                <a:srgbClr val="FFC000"/>
              </a:buClr>
              <a:buFont typeface="Wingdings" panose="05000000000000000000" pitchFamily="2" charset="2"/>
              <a:buChar char="Ø"/>
            </a:pPr>
            <a:r>
              <a:rPr lang="fr-FR" sz="1600" dirty="0" smtClean="0">
                <a:solidFill>
                  <a:schemeClr val="tx1"/>
                </a:solidFill>
              </a:rPr>
              <a:t>Une petite structure qui a de nombreux documents à traduire et un groupe d’utilisateurs à payer sur plusieurs séances peut vite se décourager. </a:t>
            </a:r>
          </a:p>
          <a:p>
            <a:pPr marL="285750" indent="-285750">
              <a:spcAft>
                <a:spcPts val="1200"/>
              </a:spcAft>
              <a:buClr>
                <a:srgbClr val="FFC000"/>
              </a:buClr>
              <a:buFont typeface="Wingdings" panose="05000000000000000000" pitchFamily="2" charset="2"/>
              <a:buChar char="Ø"/>
            </a:pPr>
            <a:r>
              <a:rPr lang="fr-FR" sz="1600" dirty="0" smtClean="0">
                <a:solidFill>
                  <a:schemeClr val="tx1"/>
                </a:solidFill>
              </a:rPr>
              <a:t>Les grandes structures ou groupes de taille importante, soit les directions ne sont pas suffisamment sensibilisés (et n’allouent donc pas de budgets conséquents à la mise en FALC) soit ils auraient les moyens, mais il n’y a pas suffisamment de pressions financières par l’Etat pour incliner certains gros acteurs à produire plus de FALC ou du FALC tout court. </a:t>
            </a:r>
          </a:p>
        </p:txBody>
      </p:sp>
      <p:sp>
        <p:nvSpPr>
          <p:cNvPr id="2" name="Slide Number Placeholder 1"/>
          <p:cNvSpPr>
            <a:spLocks noGrp="1"/>
          </p:cNvSpPr>
          <p:nvPr>
            <p:ph type="sldNum" sz="quarter" idx="12"/>
          </p:nvPr>
        </p:nvSpPr>
        <p:spPr/>
        <p:txBody>
          <a:bodyPr/>
          <a:lstStyle/>
          <a:p>
            <a:fld id="{CD6BD365-7C4D-4D63-BC48-4EC92A36A5E6}" type="slidenum">
              <a:rPr lang="fr-FR" smtClean="0"/>
              <a:pPr/>
              <a:t>30</a:t>
            </a:fld>
            <a:endParaRPr lang="fr-FR" dirty="0"/>
          </a:p>
        </p:txBody>
      </p:sp>
      <p:pic>
        <p:nvPicPr>
          <p:cNvPr id="13" name="Picture 12"/>
          <p:cNvPicPr>
            <a:picLocks noChangeAspect="1"/>
          </p:cNvPicPr>
          <p:nvPr/>
        </p:nvPicPr>
        <p:blipFill>
          <a:blip r:embed="rId2"/>
          <a:stretch>
            <a:fillRect/>
          </a:stretch>
        </p:blipFill>
        <p:spPr>
          <a:xfrm>
            <a:off x="10284" y="6226521"/>
            <a:ext cx="832889" cy="494954"/>
          </a:xfrm>
          <a:prstGeom prst="rect">
            <a:avLst/>
          </a:prstGeom>
        </p:spPr>
      </p:pic>
      <p:sp>
        <p:nvSpPr>
          <p:cNvPr id="11" name="TextBox 10"/>
          <p:cNvSpPr txBox="1"/>
          <p:nvPr/>
        </p:nvSpPr>
        <p:spPr>
          <a:xfrm>
            <a:off x="139148" y="724249"/>
            <a:ext cx="5783980"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Constats</a:t>
            </a:r>
          </a:p>
        </p:txBody>
      </p:sp>
      <p:sp>
        <p:nvSpPr>
          <p:cNvPr id="16" name="TextBox 15"/>
          <p:cNvSpPr txBox="1"/>
          <p:nvPr/>
        </p:nvSpPr>
        <p:spPr>
          <a:xfrm>
            <a:off x="6287069" y="724248"/>
            <a:ext cx="5715353"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Questionnements</a:t>
            </a:r>
            <a:endParaRPr lang="fr-FR" sz="3200" b="1" dirty="0">
              <a:solidFill>
                <a:schemeClr val="accent5">
                  <a:lumMod val="75000"/>
                </a:schemeClr>
              </a:solidFill>
            </a:endParaRPr>
          </a:p>
        </p:txBody>
      </p:sp>
      <p:sp>
        <p:nvSpPr>
          <p:cNvPr id="17" name="TextBox 16"/>
          <p:cNvSpPr txBox="1"/>
          <p:nvPr/>
        </p:nvSpPr>
        <p:spPr>
          <a:xfrm>
            <a:off x="6287069" y="1482552"/>
            <a:ext cx="5715353" cy="984885"/>
          </a:xfrm>
          <a:prstGeom prst="rect">
            <a:avLst/>
          </a:prstGeom>
          <a:noFill/>
          <a:ln w="25400">
            <a:solidFill>
              <a:schemeClr val="accent5"/>
            </a:solidFill>
          </a:ln>
        </p:spPr>
        <p:txBody>
          <a:bodyPr wrap="square" rtlCol="0">
            <a:spAutoFit/>
          </a:bodyPr>
          <a:lstStyle/>
          <a:p>
            <a:pPr marL="285750" indent="-285750">
              <a:spcAft>
                <a:spcPts val="1200"/>
              </a:spcAft>
              <a:buClr>
                <a:srgbClr val="FFC000"/>
              </a:buClr>
              <a:buFont typeface="Wingdings" panose="05000000000000000000" pitchFamily="2" charset="2"/>
              <a:buChar char="Ø"/>
            </a:pPr>
            <a:r>
              <a:rPr lang="fr-FR" sz="1600" dirty="0" smtClean="0"/>
              <a:t>L’application sera-t-elle distribuée sous la forme d’une licence payante, d’un abonnement, en libre accès ?</a:t>
            </a:r>
          </a:p>
          <a:p>
            <a:pPr marL="285750" indent="-285750">
              <a:spcAft>
                <a:spcPts val="1200"/>
              </a:spcAft>
              <a:buClr>
                <a:srgbClr val="FFC000"/>
              </a:buClr>
              <a:buFont typeface="Wingdings" panose="05000000000000000000" pitchFamily="2" charset="2"/>
              <a:buChar char="Ø"/>
            </a:pPr>
            <a:r>
              <a:rPr lang="fr-FR" sz="1600" dirty="0" smtClean="0"/>
              <a:t>Quelle sera la fourchette de prix ?</a:t>
            </a:r>
          </a:p>
        </p:txBody>
      </p:sp>
      <p:sp>
        <p:nvSpPr>
          <p:cNvPr id="18" name="TextBox 17"/>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bg1"/>
                </a:solidFill>
              </a:rPr>
              <a:t>Discussion : Aspect financier</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3793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8" y="1487099"/>
            <a:ext cx="5797628" cy="4247317"/>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solidFill>
                  <a:schemeClr val="tx1"/>
                </a:solidFill>
              </a:rPr>
              <a:t>Adapter ou traduire un document en FALC est chronophage.</a:t>
            </a:r>
            <a:endParaRPr lang="fr-FR" sz="2200" dirty="0" smtClean="0">
              <a:solidFill>
                <a:schemeClr val="tx1"/>
              </a:solidFill>
            </a:endParaRPr>
          </a:p>
          <a:p>
            <a:pPr marL="715963" indent="-342900">
              <a:buClr>
                <a:schemeClr val="accent5">
                  <a:lumMod val="75000"/>
                </a:schemeClr>
              </a:buClr>
              <a:buFont typeface="+mj-lt"/>
              <a:buAutoNum type="arabicPeriod"/>
            </a:pPr>
            <a:r>
              <a:rPr lang="fr-FR" dirty="0">
                <a:solidFill>
                  <a:schemeClr val="tx1"/>
                </a:solidFill>
              </a:rPr>
              <a:t>Comprendre le document</a:t>
            </a:r>
          </a:p>
          <a:p>
            <a:pPr marL="715963" indent="-342900">
              <a:buClr>
                <a:schemeClr val="accent5">
                  <a:lumMod val="75000"/>
                </a:schemeClr>
              </a:buClr>
              <a:buFont typeface="+mj-lt"/>
              <a:buAutoNum type="arabicPeriod"/>
            </a:pPr>
            <a:r>
              <a:rPr lang="fr-FR" dirty="0">
                <a:solidFill>
                  <a:schemeClr val="tx1"/>
                </a:solidFill>
              </a:rPr>
              <a:t>Préparer une première traduction</a:t>
            </a:r>
          </a:p>
          <a:p>
            <a:pPr marL="715963" indent="-342900">
              <a:buClr>
                <a:schemeClr val="accent5">
                  <a:lumMod val="75000"/>
                </a:schemeClr>
              </a:buClr>
              <a:buFont typeface="+mj-lt"/>
              <a:buAutoNum type="arabicPeriod"/>
            </a:pPr>
            <a:r>
              <a:rPr lang="fr-FR" dirty="0">
                <a:solidFill>
                  <a:schemeClr val="tx1"/>
                </a:solidFill>
              </a:rPr>
              <a:t>Trouver un groupe de relecteurs</a:t>
            </a:r>
          </a:p>
          <a:p>
            <a:pPr marL="715963" indent="-342900">
              <a:buClr>
                <a:schemeClr val="accent5">
                  <a:lumMod val="75000"/>
                </a:schemeClr>
              </a:buClr>
              <a:buFont typeface="+mj-lt"/>
              <a:buAutoNum type="arabicPeriod"/>
            </a:pPr>
            <a:r>
              <a:rPr lang="fr-FR" dirty="0">
                <a:solidFill>
                  <a:schemeClr val="tx1"/>
                </a:solidFill>
              </a:rPr>
              <a:t>Planifier une séance</a:t>
            </a:r>
          </a:p>
          <a:p>
            <a:pPr marL="715963" indent="-342900">
              <a:buClr>
                <a:schemeClr val="accent5">
                  <a:lumMod val="75000"/>
                </a:schemeClr>
              </a:buClr>
              <a:buFont typeface="+mj-lt"/>
              <a:buAutoNum type="arabicPeriod"/>
            </a:pPr>
            <a:r>
              <a:rPr lang="fr-FR" dirty="0">
                <a:solidFill>
                  <a:schemeClr val="tx1"/>
                </a:solidFill>
              </a:rPr>
              <a:t>Mener la séance (et s’adapter au public)</a:t>
            </a:r>
          </a:p>
          <a:p>
            <a:pPr marL="715963" indent="-342900">
              <a:buClr>
                <a:schemeClr val="accent5">
                  <a:lumMod val="75000"/>
                </a:schemeClr>
              </a:buClr>
              <a:buFont typeface="+mj-lt"/>
              <a:buAutoNum type="arabicPeriod"/>
            </a:pPr>
            <a:r>
              <a:rPr lang="fr-FR" dirty="0">
                <a:solidFill>
                  <a:schemeClr val="tx1"/>
                </a:solidFill>
              </a:rPr>
              <a:t>Mettre à jour le document</a:t>
            </a:r>
          </a:p>
          <a:p>
            <a:pPr marL="715963" indent="-342900">
              <a:buClr>
                <a:schemeClr val="accent5">
                  <a:lumMod val="75000"/>
                </a:schemeClr>
              </a:buClr>
              <a:buFont typeface="+mj-lt"/>
              <a:buAutoNum type="arabicPeriod"/>
            </a:pPr>
            <a:r>
              <a:rPr lang="fr-FR" dirty="0">
                <a:solidFill>
                  <a:schemeClr val="tx1"/>
                </a:solidFill>
              </a:rPr>
              <a:t>Si besoin, reprendre de l’étape 4 </a:t>
            </a:r>
          </a:p>
          <a:p>
            <a:pPr marL="339725">
              <a:spcAft>
                <a:spcPts val="1200"/>
              </a:spcAft>
              <a:buClr>
                <a:srgbClr val="FFC000"/>
              </a:buClr>
            </a:pPr>
            <a:endParaRPr lang="fr-FR" dirty="0" smtClean="0">
              <a:solidFill>
                <a:schemeClr val="tx1"/>
              </a:solidFill>
            </a:endParaRPr>
          </a:p>
          <a:p>
            <a:pPr marL="285750" indent="-285750">
              <a:spcAft>
                <a:spcPts val="1200"/>
              </a:spcAft>
              <a:buClr>
                <a:srgbClr val="FFC000"/>
              </a:buClr>
              <a:buFont typeface="Wingdings" panose="05000000000000000000" pitchFamily="2" charset="2"/>
              <a:buChar char="Ø"/>
            </a:pPr>
            <a:r>
              <a:rPr lang="fr-FR" dirty="0" smtClean="0">
                <a:solidFill>
                  <a:schemeClr val="tx1"/>
                </a:solidFill>
              </a:rPr>
              <a:t>Le facteur temps peut aussi desservir les relectures. </a:t>
            </a:r>
          </a:p>
          <a:p>
            <a:pPr marL="354013">
              <a:spcAft>
                <a:spcPts val="1200"/>
              </a:spcAft>
            </a:pPr>
            <a:r>
              <a:rPr lang="fr-FR" sz="1400" i="1" dirty="0" smtClean="0">
                <a:solidFill>
                  <a:schemeClr val="tx1"/>
                </a:solidFill>
              </a:rPr>
              <a:t>C’est un effort attentionnel considérable pour les utilisateurs avec déficits cognitifs, les séances durent quelques heures et ont en général lieu maximum une fois par semaine.</a:t>
            </a:r>
          </a:p>
        </p:txBody>
      </p:sp>
      <p:sp>
        <p:nvSpPr>
          <p:cNvPr id="2" name="Slide Number Placeholder 1"/>
          <p:cNvSpPr>
            <a:spLocks noGrp="1"/>
          </p:cNvSpPr>
          <p:nvPr>
            <p:ph type="sldNum" sz="quarter" idx="12"/>
          </p:nvPr>
        </p:nvSpPr>
        <p:spPr/>
        <p:txBody>
          <a:bodyPr/>
          <a:lstStyle/>
          <a:p>
            <a:fld id="{CD6BD365-7C4D-4D63-BC48-4EC92A36A5E6}" type="slidenum">
              <a:rPr lang="fr-FR" smtClean="0"/>
              <a:pPr/>
              <a:t>31</a:t>
            </a:fld>
            <a:endParaRPr lang="fr-FR" dirty="0"/>
          </a:p>
        </p:txBody>
      </p:sp>
      <p:pic>
        <p:nvPicPr>
          <p:cNvPr id="14" name="Picture 13"/>
          <p:cNvPicPr>
            <a:picLocks noChangeAspect="1"/>
          </p:cNvPicPr>
          <p:nvPr/>
        </p:nvPicPr>
        <p:blipFill>
          <a:blip r:embed="rId2"/>
          <a:stretch>
            <a:fillRect/>
          </a:stretch>
        </p:blipFill>
        <p:spPr>
          <a:xfrm>
            <a:off x="10284" y="6226521"/>
            <a:ext cx="832889" cy="494954"/>
          </a:xfrm>
          <a:prstGeom prst="rect">
            <a:avLst/>
          </a:prstGeom>
        </p:spPr>
      </p:pic>
      <p:sp>
        <p:nvSpPr>
          <p:cNvPr id="11" name="TextBox 10"/>
          <p:cNvSpPr txBox="1"/>
          <p:nvPr/>
        </p:nvSpPr>
        <p:spPr>
          <a:xfrm>
            <a:off x="139148" y="724249"/>
            <a:ext cx="5797628"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Constats</a:t>
            </a:r>
          </a:p>
        </p:txBody>
      </p:sp>
      <p:sp>
        <p:nvSpPr>
          <p:cNvPr id="12" name="TextBox 11"/>
          <p:cNvSpPr txBox="1"/>
          <p:nvPr/>
        </p:nvSpPr>
        <p:spPr>
          <a:xfrm>
            <a:off x="6287069" y="724248"/>
            <a:ext cx="5715353"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Questionnement</a:t>
            </a:r>
          </a:p>
        </p:txBody>
      </p:sp>
      <p:sp>
        <p:nvSpPr>
          <p:cNvPr id="16" name="TextBox 15"/>
          <p:cNvSpPr txBox="1"/>
          <p:nvPr/>
        </p:nvSpPr>
        <p:spPr>
          <a:xfrm>
            <a:off x="6308067" y="1487099"/>
            <a:ext cx="5673356" cy="646331"/>
          </a:xfrm>
          <a:prstGeom prst="rect">
            <a:avLst/>
          </a:prstGeom>
          <a:noFill/>
          <a:ln w="25400">
            <a:solidFill>
              <a:schemeClr val="accent5"/>
            </a:solidFill>
          </a:ln>
        </p:spPr>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t>Combien de temps un traducteur automatique pourrait-il faire gagner ?</a:t>
            </a:r>
          </a:p>
        </p:txBody>
      </p:sp>
      <p:sp>
        <p:nvSpPr>
          <p:cNvPr id="17" name="TextBox 16"/>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bg1"/>
                </a:solidFill>
              </a:rPr>
              <a:t>Discussion : Aspect temporel</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426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32</a:t>
            </a:fld>
            <a:endParaRPr lang="fr-FR" dirty="0"/>
          </a:p>
        </p:txBody>
      </p:sp>
      <p:pic>
        <p:nvPicPr>
          <p:cNvPr id="13" name="Picture 12"/>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8" y="1508891"/>
            <a:ext cx="5783980" cy="2215991"/>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solidFill>
                  <a:schemeClr val="tx1"/>
                </a:solidFill>
              </a:rPr>
              <a:t>En </a:t>
            </a:r>
            <a:r>
              <a:rPr lang="fr-FR" dirty="0">
                <a:solidFill>
                  <a:schemeClr val="tx1"/>
                </a:solidFill>
              </a:rPr>
              <a:t>faveur de la conception d’un traducteur </a:t>
            </a:r>
            <a:r>
              <a:rPr lang="fr-FR" dirty="0" smtClean="0">
                <a:solidFill>
                  <a:schemeClr val="tx1"/>
                </a:solidFill>
              </a:rPr>
              <a:t>automatique.</a:t>
            </a:r>
          </a:p>
          <a:p>
            <a:pPr marL="714375" indent="-285750">
              <a:spcAft>
                <a:spcPts val="1200"/>
              </a:spcAft>
              <a:buClr>
                <a:schemeClr val="accent5">
                  <a:lumMod val="75000"/>
                </a:schemeClr>
              </a:buClr>
              <a:buFont typeface="Wingdings" panose="05000000000000000000" pitchFamily="2" charset="2"/>
              <a:buChar char="§"/>
            </a:pPr>
            <a:r>
              <a:rPr lang="fr-FR" dirty="0" smtClean="0">
                <a:solidFill>
                  <a:schemeClr val="tx1"/>
                </a:solidFill>
              </a:rPr>
              <a:t>Favoriserait l’inclusion de l’information</a:t>
            </a:r>
          </a:p>
          <a:p>
            <a:pPr marL="357188" indent="-285750">
              <a:spcAft>
                <a:spcPts val="1200"/>
              </a:spcAft>
              <a:buClr>
                <a:srgbClr val="FFC000"/>
              </a:buClr>
              <a:buFont typeface="Wingdings" panose="05000000000000000000" pitchFamily="2" charset="2"/>
              <a:buChar char="Ø"/>
            </a:pPr>
            <a:r>
              <a:rPr lang="fr-FR" dirty="0">
                <a:solidFill>
                  <a:schemeClr val="tx1"/>
                </a:solidFill>
              </a:rPr>
              <a:t>Persistance des tests utilisateurs avec un traducteur automatique</a:t>
            </a:r>
            <a:r>
              <a:rPr lang="fr-FR" dirty="0" smtClean="0">
                <a:solidFill>
                  <a:schemeClr val="tx1"/>
                </a:solidFill>
              </a:rPr>
              <a:t>.</a:t>
            </a:r>
          </a:p>
          <a:p>
            <a:pPr marL="714375" indent="-285750">
              <a:spcAft>
                <a:spcPts val="1200"/>
              </a:spcAft>
              <a:buClr>
                <a:schemeClr val="accent5">
                  <a:lumMod val="75000"/>
                </a:schemeClr>
              </a:buClr>
              <a:buFont typeface="Wingdings" panose="05000000000000000000" pitchFamily="2" charset="2"/>
              <a:buChar char="§"/>
            </a:pPr>
            <a:r>
              <a:rPr lang="fr-FR" dirty="0" smtClean="0">
                <a:solidFill>
                  <a:schemeClr val="tx1"/>
                </a:solidFill>
              </a:rPr>
              <a:t>Relecture par le public cible obligatoire pour obtenir l’appellation FALC</a:t>
            </a:r>
            <a:endParaRPr lang="fr-FR" dirty="0">
              <a:solidFill>
                <a:schemeClr val="tx1"/>
              </a:solidFill>
            </a:endParaRPr>
          </a:p>
        </p:txBody>
      </p:sp>
      <p:sp>
        <p:nvSpPr>
          <p:cNvPr id="11" name="TextBox 10"/>
          <p:cNvSpPr txBox="1"/>
          <p:nvPr/>
        </p:nvSpPr>
        <p:spPr>
          <a:xfrm>
            <a:off x="139148" y="724249"/>
            <a:ext cx="5783980"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Constats</a:t>
            </a:r>
          </a:p>
        </p:txBody>
      </p:sp>
      <p:sp>
        <p:nvSpPr>
          <p:cNvPr id="16" name="TextBox 15"/>
          <p:cNvSpPr txBox="1"/>
          <p:nvPr/>
        </p:nvSpPr>
        <p:spPr>
          <a:xfrm>
            <a:off x="6273421" y="724248"/>
            <a:ext cx="5729001"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Questionnement</a:t>
            </a:r>
            <a:endParaRPr lang="fr-FR" sz="3200" b="1" dirty="0">
              <a:solidFill>
                <a:schemeClr val="accent5">
                  <a:lumMod val="75000"/>
                </a:schemeClr>
              </a:solidFill>
            </a:endParaRPr>
          </a:p>
        </p:txBody>
      </p:sp>
      <p:sp>
        <p:nvSpPr>
          <p:cNvPr id="17" name="TextBox 16"/>
          <p:cNvSpPr txBox="1"/>
          <p:nvPr/>
        </p:nvSpPr>
        <p:spPr>
          <a:xfrm>
            <a:off x="6273421" y="1508891"/>
            <a:ext cx="5729001" cy="646331"/>
          </a:xfrm>
          <a:prstGeom prst="rect">
            <a:avLst/>
          </a:prstGeom>
          <a:noFill/>
          <a:ln w="25400">
            <a:solidFill>
              <a:schemeClr val="accent5"/>
            </a:solidFill>
          </a:ln>
        </p:spPr>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t>Quelle sera la place des groupes de relecteurs dans les processus de traduction/création de document FALC ? </a:t>
            </a:r>
          </a:p>
        </p:txBody>
      </p:sp>
      <p:sp>
        <p:nvSpPr>
          <p:cNvPr id="18" name="TextBox 17"/>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bg1"/>
                </a:solidFill>
              </a:rPr>
              <a:t>Discussion : Aspect Co-constructif</a:t>
            </a:r>
          </a:p>
          <a:p>
            <a:pPr algn="ctr"/>
            <a:r>
              <a:rPr lang="fr-FR" sz="1200" b="1" dirty="0" smtClean="0">
                <a:solidFill>
                  <a:schemeClr val="accent5">
                    <a:lumMod val="60000"/>
                    <a:lumOff val="40000"/>
                  </a:schemeClr>
                </a:solidFill>
              </a:rPr>
              <a:t>Recommandations</a:t>
            </a:r>
          </a:p>
          <a:p>
            <a:pPr algn="ctr"/>
            <a:r>
              <a:rPr lang="fr-FR" sz="12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6909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33</a:t>
            </a:fld>
            <a:endParaRPr lang="fr-FR" dirty="0"/>
          </a:p>
        </p:txBody>
      </p:sp>
      <p:pic>
        <p:nvPicPr>
          <p:cNvPr id="13" name="Picture 12"/>
          <p:cNvPicPr>
            <a:picLocks noChangeAspect="1"/>
          </p:cNvPicPr>
          <p:nvPr/>
        </p:nvPicPr>
        <p:blipFill>
          <a:blip r:embed="rId2"/>
          <a:stretch>
            <a:fillRect/>
          </a:stretch>
        </p:blipFill>
        <p:spPr>
          <a:xfrm>
            <a:off x="10284" y="6226521"/>
            <a:ext cx="832889" cy="494954"/>
          </a:xfrm>
          <a:prstGeom prst="rect">
            <a:avLst/>
          </a:prstGeom>
        </p:spPr>
      </p:pic>
      <p:sp>
        <p:nvSpPr>
          <p:cNvPr id="12" name="TextBox 11"/>
          <p:cNvSpPr txBox="1"/>
          <p:nvPr/>
        </p:nvSpPr>
        <p:spPr>
          <a:xfrm>
            <a:off x="139147" y="1508893"/>
            <a:ext cx="5959996" cy="3785652"/>
          </a:xfrm>
          <a:prstGeom prst="rect">
            <a:avLst/>
          </a:prstGeom>
          <a:noFill/>
          <a:ln w="25400">
            <a:solidFill>
              <a:schemeClr val="accent5"/>
            </a:solidFill>
          </a:ln>
        </p:spPr>
        <p:txBody>
          <a:bodyPr wrap="square" rtlCol="0">
            <a:spAutoFit/>
          </a:bodyPr>
          <a:lstStyle/>
          <a:p>
            <a:pPr marL="285750" indent="-285750">
              <a:spcAft>
                <a:spcPts val="1200"/>
              </a:spcAft>
              <a:buClr>
                <a:srgbClr val="FFC000"/>
              </a:buClr>
              <a:buFont typeface="Wingdings" panose="05000000000000000000" pitchFamily="2" charset="2"/>
              <a:buChar char="Ø"/>
            </a:pPr>
            <a:r>
              <a:rPr lang="fr-FR" dirty="0" smtClean="0"/>
              <a:t>Concevoir une application </a:t>
            </a:r>
            <a:r>
              <a:rPr lang="fr-FR" b="1" dirty="0" smtClean="0"/>
              <a:t>intuitive</a:t>
            </a:r>
          </a:p>
          <a:p>
            <a:pPr marL="538163" indent="-285750">
              <a:spcAft>
                <a:spcPts val="1200"/>
              </a:spcAft>
              <a:buClr>
                <a:schemeClr val="accent5">
                  <a:lumMod val="75000"/>
                </a:schemeClr>
              </a:buClr>
              <a:buFont typeface="Wingdings" panose="05000000000000000000" pitchFamily="2" charset="2"/>
              <a:buChar char="§"/>
            </a:pPr>
            <a:r>
              <a:rPr lang="fr-FR" sz="1600" dirty="0" smtClean="0"/>
              <a:t>Facile </a:t>
            </a:r>
            <a:r>
              <a:rPr lang="fr-FR" sz="1600" dirty="0"/>
              <a:t>à comprendre et à </a:t>
            </a:r>
            <a:r>
              <a:rPr lang="fr-FR" sz="1600" dirty="0" smtClean="0"/>
              <a:t>utiliser</a:t>
            </a:r>
            <a:endParaRPr lang="fr-FR" sz="1600" dirty="0"/>
          </a:p>
          <a:p>
            <a:pPr marL="285750" indent="-285750">
              <a:spcAft>
                <a:spcPts val="1200"/>
              </a:spcAft>
              <a:buClr>
                <a:srgbClr val="FFC000"/>
              </a:buClr>
              <a:buFont typeface="Wingdings" panose="05000000000000000000" pitchFamily="2" charset="2"/>
              <a:buChar char="Ø"/>
            </a:pPr>
            <a:r>
              <a:rPr lang="fr-FR" dirty="0" smtClean="0"/>
              <a:t>Rendre</a:t>
            </a:r>
            <a:r>
              <a:rPr lang="fr-FR" b="1" dirty="0" smtClean="0"/>
              <a:t> compatible </a:t>
            </a:r>
            <a:r>
              <a:rPr lang="fr-FR" dirty="0" smtClean="0"/>
              <a:t>le traducteur avec différents systèmes et applications.</a:t>
            </a:r>
          </a:p>
          <a:p>
            <a:pPr marL="538163" indent="-285750">
              <a:spcAft>
                <a:spcPts val="1200"/>
              </a:spcAft>
              <a:buClr>
                <a:schemeClr val="accent5">
                  <a:lumMod val="75000"/>
                </a:schemeClr>
              </a:buClr>
              <a:buFont typeface="Wingdings" panose="05000000000000000000" pitchFamily="2" charset="2"/>
              <a:buChar char="§"/>
            </a:pPr>
            <a:r>
              <a:rPr lang="fr-FR" sz="1600" dirty="0"/>
              <a:t>Mac, Windows, Linux</a:t>
            </a:r>
          </a:p>
          <a:p>
            <a:pPr marL="538163" lvl="0" indent="-285750">
              <a:spcAft>
                <a:spcPts val="1200"/>
              </a:spcAft>
              <a:buClr>
                <a:schemeClr val="accent5">
                  <a:lumMod val="75000"/>
                </a:schemeClr>
              </a:buClr>
              <a:buFont typeface="Wingdings" panose="05000000000000000000" pitchFamily="2" charset="2"/>
              <a:buChar char="§"/>
            </a:pPr>
            <a:r>
              <a:rPr lang="fr-FR" sz="1600" dirty="0"/>
              <a:t>Pack office (Microsoft office, Open office)</a:t>
            </a:r>
          </a:p>
          <a:p>
            <a:pPr marL="285750" indent="-285750">
              <a:spcAft>
                <a:spcPts val="1200"/>
              </a:spcAft>
              <a:buClr>
                <a:srgbClr val="FFC000"/>
              </a:buClr>
              <a:buFont typeface="Wingdings" panose="05000000000000000000" pitchFamily="2" charset="2"/>
              <a:buChar char="Ø"/>
            </a:pPr>
            <a:r>
              <a:rPr lang="fr-FR" dirty="0" smtClean="0"/>
              <a:t>Respecter </a:t>
            </a:r>
            <a:r>
              <a:rPr lang="fr-FR" dirty="0"/>
              <a:t>des </a:t>
            </a:r>
            <a:r>
              <a:rPr lang="fr-FR" b="1" dirty="0"/>
              <a:t>règles</a:t>
            </a:r>
            <a:r>
              <a:rPr lang="fr-FR" dirty="0"/>
              <a:t> du FALC et le maintien du </a:t>
            </a:r>
            <a:r>
              <a:rPr lang="fr-FR" b="1" dirty="0" smtClean="0"/>
              <a:t>sens</a:t>
            </a:r>
            <a:r>
              <a:rPr lang="fr-FR" dirty="0" smtClean="0"/>
              <a:t> de la phrase.</a:t>
            </a:r>
          </a:p>
          <a:p>
            <a:pPr marL="285750" indent="-285750">
              <a:spcAft>
                <a:spcPts val="1200"/>
              </a:spcAft>
              <a:buClr>
                <a:srgbClr val="FFC000"/>
              </a:buClr>
              <a:buFont typeface="Wingdings" panose="05000000000000000000" pitchFamily="2" charset="2"/>
              <a:buChar char="Ø"/>
            </a:pPr>
            <a:r>
              <a:rPr lang="fr-FR" dirty="0"/>
              <a:t>Proposer </a:t>
            </a:r>
            <a:r>
              <a:rPr lang="fr-FR" b="1" dirty="0"/>
              <a:t>des synonymes en FALC </a:t>
            </a:r>
            <a:r>
              <a:rPr lang="fr-FR" dirty="0"/>
              <a:t>et un vocabulaire adapté</a:t>
            </a:r>
            <a:r>
              <a:rPr lang="fr-FR" dirty="0" smtClean="0"/>
              <a:t>.</a:t>
            </a:r>
            <a:endParaRPr lang="fr-FR" dirty="0"/>
          </a:p>
        </p:txBody>
      </p:sp>
      <p:sp>
        <p:nvSpPr>
          <p:cNvPr id="19" name="TextBox 18"/>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 Recommandations pour l’automatisation du FALC (1/2)</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accent5">
                    <a:lumMod val="60000"/>
                    <a:lumOff val="40000"/>
                  </a:schemeClr>
                </a:solidFill>
              </a:rPr>
              <a:t>Discussion</a:t>
            </a:r>
          </a:p>
          <a:p>
            <a:pPr algn="ctr"/>
            <a:r>
              <a:rPr lang="fr-FR" sz="1200" b="1" dirty="0" smtClean="0">
                <a:solidFill>
                  <a:schemeClr val="bg1"/>
                </a:solidFill>
              </a:rPr>
              <a:t>Recommandations</a:t>
            </a:r>
          </a:p>
          <a:p>
            <a:pPr algn="ctr"/>
            <a:r>
              <a:rPr lang="fr-FR" sz="1200" b="1" dirty="0" smtClean="0">
                <a:solidFill>
                  <a:schemeClr val="accent5">
                    <a:lumMod val="60000"/>
                    <a:lumOff val="40000"/>
                  </a:schemeClr>
                </a:solidFill>
              </a:rPr>
              <a:t>Conclusion</a:t>
            </a:r>
          </a:p>
        </p:txBody>
      </p:sp>
      <p:pic>
        <p:nvPicPr>
          <p:cNvPr id="14" name="Image 14"/>
          <p:cNvPicPr>
            <a:picLocks noChangeAspect="1"/>
          </p:cNvPicPr>
          <p:nvPr/>
        </p:nvPicPr>
        <p:blipFill>
          <a:blip r:embed="rId3"/>
          <a:stretch>
            <a:fillRect/>
          </a:stretch>
        </p:blipFill>
        <p:spPr>
          <a:xfrm>
            <a:off x="6864785" y="2308820"/>
            <a:ext cx="4685894" cy="218579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853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34</a:t>
            </a:fld>
            <a:endParaRPr lang="fr-FR" dirty="0"/>
          </a:p>
        </p:txBody>
      </p:sp>
      <p:pic>
        <p:nvPicPr>
          <p:cNvPr id="13" name="Picture 12"/>
          <p:cNvPicPr>
            <a:picLocks noChangeAspect="1"/>
          </p:cNvPicPr>
          <p:nvPr/>
        </p:nvPicPr>
        <p:blipFill>
          <a:blip r:embed="rId2"/>
          <a:stretch>
            <a:fillRect/>
          </a:stretch>
        </p:blipFill>
        <p:spPr>
          <a:xfrm>
            <a:off x="10284" y="6226521"/>
            <a:ext cx="832889" cy="494954"/>
          </a:xfrm>
          <a:prstGeom prst="rect">
            <a:avLst/>
          </a:prstGeom>
        </p:spPr>
      </p:pic>
      <p:sp>
        <p:nvSpPr>
          <p:cNvPr id="19" name="ZoneTexte 5"/>
          <p:cNvSpPr txBox="1"/>
          <p:nvPr/>
        </p:nvSpPr>
        <p:spPr>
          <a:xfrm>
            <a:off x="139147" y="1502949"/>
            <a:ext cx="6339659" cy="4247317"/>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57188" lvl="0" indent="-285750">
              <a:spcAft>
                <a:spcPts val="1200"/>
              </a:spcAft>
              <a:buClr>
                <a:srgbClr val="FFC000"/>
              </a:buClr>
              <a:buFont typeface="Wingdings" panose="05000000000000000000" pitchFamily="2" charset="2"/>
              <a:buChar char="Ø"/>
            </a:pPr>
            <a:r>
              <a:rPr lang="fr-FR" dirty="0" smtClean="0">
                <a:solidFill>
                  <a:schemeClr val="tx1"/>
                </a:solidFill>
              </a:rPr>
              <a:t>Proposer </a:t>
            </a:r>
            <a:r>
              <a:rPr lang="fr-FR" b="1" dirty="0">
                <a:solidFill>
                  <a:schemeClr val="tx1"/>
                </a:solidFill>
              </a:rPr>
              <a:t>différents niveaux de </a:t>
            </a:r>
            <a:r>
              <a:rPr lang="fr-FR" b="1" dirty="0" smtClean="0">
                <a:solidFill>
                  <a:schemeClr val="tx1"/>
                </a:solidFill>
              </a:rPr>
              <a:t>traduction</a:t>
            </a:r>
            <a:r>
              <a:rPr lang="fr-FR" dirty="0" smtClean="0">
                <a:solidFill>
                  <a:schemeClr val="tx1"/>
                </a:solidFill>
              </a:rPr>
              <a:t>.</a:t>
            </a:r>
            <a:endParaRPr lang="fr-FR" dirty="0">
              <a:solidFill>
                <a:schemeClr val="tx1"/>
              </a:solidFill>
            </a:endParaRPr>
          </a:p>
          <a:p>
            <a:pPr marL="714375" lvl="0" indent="-285750">
              <a:spcAft>
                <a:spcPts val="1200"/>
              </a:spcAft>
              <a:buClr>
                <a:srgbClr val="4472C4">
                  <a:lumMod val="75000"/>
                </a:srgbClr>
              </a:buClr>
              <a:buFont typeface="Wingdings" panose="05000000000000000000" pitchFamily="2" charset="2"/>
              <a:buChar char="§"/>
            </a:pPr>
            <a:r>
              <a:rPr lang="fr-FR" sz="1600" dirty="0" smtClean="0">
                <a:solidFill>
                  <a:schemeClr val="tx1"/>
                </a:solidFill>
              </a:rPr>
              <a:t>Permettre </a:t>
            </a:r>
            <a:r>
              <a:rPr lang="fr-FR" sz="1600" dirty="0">
                <a:solidFill>
                  <a:schemeClr val="tx1"/>
                </a:solidFill>
              </a:rPr>
              <a:t>de choisir et d’adapter la traduction aux besoins de l’utilisateurs:  FALC, FAL, français simplifié.</a:t>
            </a:r>
          </a:p>
          <a:p>
            <a:pPr marL="357188" lvl="0" indent="-285750">
              <a:spcAft>
                <a:spcPts val="1200"/>
              </a:spcAft>
              <a:buClr>
                <a:srgbClr val="FFC000"/>
              </a:buClr>
              <a:buFont typeface="Wingdings" panose="05000000000000000000" pitchFamily="2" charset="2"/>
              <a:buChar char="Ø"/>
            </a:pPr>
            <a:r>
              <a:rPr lang="fr-FR" dirty="0">
                <a:solidFill>
                  <a:schemeClr val="tx1"/>
                </a:solidFill>
              </a:rPr>
              <a:t>Proposer </a:t>
            </a:r>
            <a:r>
              <a:rPr lang="fr-FR" b="1" dirty="0">
                <a:solidFill>
                  <a:schemeClr val="tx1"/>
                </a:solidFill>
              </a:rPr>
              <a:t>un système de notation</a:t>
            </a:r>
            <a:r>
              <a:rPr lang="fr-FR" dirty="0">
                <a:solidFill>
                  <a:schemeClr val="tx1"/>
                </a:solidFill>
              </a:rPr>
              <a:t>. </a:t>
            </a:r>
          </a:p>
          <a:p>
            <a:pPr marL="714375" lvl="0" indent="-285750">
              <a:spcAft>
                <a:spcPts val="1200"/>
              </a:spcAft>
              <a:buClr>
                <a:srgbClr val="4472C4">
                  <a:lumMod val="75000"/>
                </a:srgbClr>
              </a:buClr>
              <a:buFont typeface="Wingdings" panose="05000000000000000000" pitchFamily="2" charset="2"/>
              <a:buChar char="§"/>
            </a:pPr>
            <a:r>
              <a:rPr lang="fr-FR" sz="1600" dirty="0" smtClean="0">
                <a:solidFill>
                  <a:schemeClr val="tx1"/>
                </a:solidFill>
              </a:rPr>
              <a:t>Aider </a:t>
            </a:r>
            <a:r>
              <a:rPr lang="fr-FR" sz="1600" dirty="0">
                <a:solidFill>
                  <a:schemeClr val="tx1"/>
                </a:solidFill>
              </a:rPr>
              <a:t>la machine à améliorer ces traductions avec un retour </a:t>
            </a:r>
            <a:r>
              <a:rPr lang="fr-FR" sz="1600" dirty="0" smtClean="0">
                <a:solidFill>
                  <a:schemeClr val="tx1"/>
                </a:solidFill>
              </a:rPr>
              <a:t>utilisateur.</a:t>
            </a:r>
          </a:p>
          <a:p>
            <a:pPr marL="714375"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A</a:t>
            </a:r>
            <a:r>
              <a:rPr lang="fr-FR" sz="1600" dirty="0" smtClean="0">
                <a:solidFill>
                  <a:schemeClr val="tx1"/>
                </a:solidFill>
              </a:rPr>
              <a:t>ider </a:t>
            </a:r>
            <a:r>
              <a:rPr lang="fr-FR" sz="1600" dirty="0">
                <a:solidFill>
                  <a:schemeClr val="tx1"/>
                </a:solidFill>
              </a:rPr>
              <a:t>les utilisateurs à </a:t>
            </a:r>
            <a:r>
              <a:rPr lang="fr-FR" sz="1600" dirty="0" smtClean="0">
                <a:solidFill>
                  <a:schemeClr val="tx1"/>
                </a:solidFill>
              </a:rPr>
              <a:t>choisir </a:t>
            </a:r>
            <a:r>
              <a:rPr lang="fr-FR" sz="1600" dirty="0">
                <a:solidFill>
                  <a:schemeClr val="tx1"/>
                </a:solidFill>
              </a:rPr>
              <a:t>une meilleure traduction.</a:t>
            </a:r>
            <a:endParaRPr lang="fr-FR" dirty="0">
              <a:solidFill>
                <a:schemeClr val="tx1"/>
              </a:solidFill>
            </a:endParaRPr>
          </a:p>
          <a:p>
            <a:pPr marL="357188" lvl="0" indent="-285750">
              <a:spcAft>
                <a:spcPts val="1200"/>
              </a:spcAft>
              <a:buClr>
                <a:srgbClr val="FFC000"/>
              </a:buClr>
              <a:buFont typeface="Wingdings" panose="05000000000000000000" pitchFamily="2" charset="2"/>
              <a:buChar char="Ø"/>
            </a:pPr>
            <a:r>
              <a:rPr lang="fr-FR" dirty="0">
                <a:solidFill>
                  <a:schemeClr val="tx1"/>
                </a:solidFill>
              </a:rPr>
              <a:t>Communiquer autour des </a:t>
            </a:r>
            <a:r>
              <a:rPr lang="fr-FR" b="1" dirty="0">
                <a:solidFill>
                  <a:schemeClr val="tx1"/>
                </a:solidFill>
              </a:rPr>
              <a:t>relectures</a:t>
            </a:r>
            <a:r>
              <a:rPr lang="fr-FR" dirty="0">
                <a:solidFill>
                  <a:schemeClr val="tx1"/>
                </a:solidFill>
              </a:rPr>
              <a:t> avec les utilisateurs </a:t>
            </a:r>
            <a:r>
              <a:rPr lang="fr-FR" dirty="0" smtClean="0">
                <a:solidFill>
                  <a:schemeClr val="tx1"/>
                </a:solidFill>
              </a:rPr>
              <a:t>cibles.</a:t>
            </a:r>
          </a:p>
          <a:p>
            <a:pPr marL="714375" lvl="0" indent="-285750">
              <a:spcAft>
                <a:spcPts val="1200"/>
              </a:spcAft>
              <a:buClr>
                <a:srgbClr val="4472C4">
                  <a:lumMod val="75000"/>
                </a:srgbClr>
              </a:buClr>
              <a:buFont typeface="Wingdings" panose="05000000000000000000" pitchFamily="2" charset="2"/>
              <a:buChar char="§"/>
            </a:pPr>
            <a:r>
              <a:rPr lang="fr-FR" sz="1600" dirty="0" smtClean="0">
                <a:solidFill>
                  <a:schemeClr val="tx1"/>
                </a:solidFill>
              </a:rPr>
              <a:t>Valider le document avec des utilisateurs est obligatoire pour obtenir le logo FALC.</a:t>
            </a:r>
          </a:p>
          <a:p>
            <a:pPr marL="714375" lvl="0" indent="-285750">
              <a:spcAft>
                <a:spcPts val="1200"/>
              </a:spcAft>
              <a:buClr>
                <a:srgbClr val="4472C4">
                  <a:lumMod val="75000"/>
                </a:srgbClr>
              </a:buClr>
              <a:buFont typeface="Wingdings" panose="05000000000000000000" pitchFamily="2" charset="2"/>
              <a:buChar char="§"/>
            </a:pPr>
            <a:r>
              <a:rPr lang="fr-FR" sz="1600" dirty="0" smtClean="0">
                <a:solidFill>
                  <a:schemeClr val="tx1"/>
                </a:solidFill>
              </a:rPr>
              <a:t>Permettre d’assurer la qualité de la traduction. </a:t>
            </a:r>
            <a:endParaRPr lang="fr-FR" dirty="0">
              <a:solidFill>
                <a:schemeClr val="tx1"/>
              </a:solidFill>
            </a:endParaRPr>
          </a:p>
        </p:txBody>
      </p:sp>
      <p:sp>
        <p:nvSpPr>
          <p:cNvPr id="20" name="TextBox 1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 Recommandations pour l’automatisation du FALC </a:t>
            </a:r>
            <a:r>
              <a:rPr lang="fr-FR" sz="3200" b="1" dirty="0" smtClean="0">
                <a:solidFill>
                  <a:schemeClr val="accent5">
                    <a:lumMod val="75000"/>
                  </a:schemeClr>
                </a:solidFill>
              </a:rPr>
              <a:t>(2/2</a:t>
            </a:r>
            <a:r>
              <a:rPr lang="fr-FR" sz="3200" b="1" dirty="0">
                <a:solidFill>
                  <a:schemeClr val="accent5">
                    <a:lumMod val="75000"/>
                  </a:schemeClr>
                </a:solidFill>
              </a:rPr>
              <a:t>)</a:t>
            </a: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accent5">
                    <a:lumMod val="60000"/>
                    <a:lumOff val="40000"/>
                  </a:schemeClr>
                </a:solidFill>
              </a:rPr>
              <a:t>Discussion</a:t>
            </a:r>
          </a:p>
          <a:p>
            <a:pPr algn="ctr"/>
            <a:r>
              <a:rPr lang="fr-FR" sz="1200" b="1" dirty="0" smtClean="0">
                <a:solidFill>
                  <a:schemeClr val="bg1"/>
                </a:solidFill>
              </a:rPr>
              <a:t>Recommandations</a:t>
            </a:r>
          </a:p>
          <a:p>
            <a:pPr algn="ctr"/>
            <a:r>
              <a:rPr lang="fr-FR" sz="1200" b="1" dirty="0" smtClean="0">
                <a:solidFill>
                  <a:schemeClr val="accent5">
                    <a:lumMod val="60000"/>
                    <a:lumOff val="40000"/>
                  </a:schemeClr>
                </a:solidFill>
              </a:rPr>
              <a:t>Conclusion</a:t>
            </a:r>
          </a:p>
        </p:txBody>
      </p:sp>
      <p:pic>
        <p:nvPicPr>
          <p:cNvPr id="9" name="Image 11"/>
          <p:cNvPicPr>
            <a:picLocks noChangeAspect="1"/>
          </p:cNvPicPr>
          <p:nvPr/>
        </p:nvPicPr>
        <p:blipFill>
          <a:blip r:embed="rId3"/>
          <a:stretch>
            <a:fillRect/>
          </a:stretch>
        </p:blipFill>
        <p:spPr>
          <a:xfrm>
            <a:off x="7061845" y="2036036"/>
            <a:ext cx="4780405" cy="318114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3743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ZoneTexte 2"/>
          <p:cNvSpPr txBox="1"/>
          <p:nvPr/>
        </p:nvSpPr>
        <p:spPr>
          <a:xfrm>
            <a:off x="139147" y="1478116"/>
            <a:ext cx="5788531" cy="4031873"/>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285750" indent="-285750">
              <a:spcAft>
                <a:spcPts val="1200"/>
              </a:spcAft>
              <a:buClr>
                <a:srgbClr val="FFC000"/>
              </a:buClr>
              <a:buFont typeface="Wingdings" panose="05000000000000000000" pitchFamily="2" charset="2"/>
              <a:buChar char="Ø"/>
            </a:pPr>
            <a:r>
              <a:rPr lang="fr-FR" sz="1600" b="1" dirty="0" smtClean="0">
                <a:solidFill>
                  <a:schemeClr val="tx1"/>
                </a:solidFill>
              </a:rPr>
              <a:t>Existence </a:t>
            </a:r>
            <a:r>
              <a:rPr lang="fr-FR" sz="1600" b="1" dirty="0">
                <a:solidFill>
                  <a:schemeClr val="tx1"/>
                </a:solidFill>
              </a:rPr>
              <a:t>d’un réel intérêt pour un traducteur automatique.</a:t>
            </a:r>
          </a:p>
          <a:p>
            <a:pPr marL="285750" indent="-285750">
              <a:spcAft>
                <a:spcPts val="1200"/>
              </a:spcAft>
              <a:buClr>
                <a:srgbClr val="FFC000"/>
              </a:buClr>
              <a:buFont typeface="Wingdings" panose="05000000000000000000" pitchFamily="2" charset="2"/>
              <a:buChar char="Ø"/>
            </a:pPr>
            <a:r>
              <a:rPr lang="fr-FR" sz="1600" b="1" dirty="0" smtClean="0">
                <a:solidFill>
                  <a:schemeClr val="tx1"/>
                </a:solidFill>
              </a:rPr>
              <a:t>L’utilisation </a:t>
            </a:r>
            <a:r>
              <a:rPr lang="fr-FR" sz="1600" b="1" dirty="0">
                <a:solidFill>
                  <a:schemeClr val="tx1"/>
                </a:solidFill>
              </a:rPr>
              <a:t>d’un traducteur peut permettre d’étendre l’utilisation du FALC à plusieurs types de documents.</a:t>
            </a:r>
          </a:p>
          <a:p>
            <a:pPr marL="538163"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Guides</a:t>
            </a:r>
          </a:p>
          <a:p>
            <a:pPr marL="538163"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Procédures</a:t>
            </a:r>
          </a:p>
          <a:p>
            <a:pPr marL="538163"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Courriers</a:t>
            </a:r>
          </a:p>
          <a:p>
            <a:pPr marL="538163"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Documents administratifs</a:t>
            </a:r>
          </a:p>
          <a:p>
            <a:pPr marL="538163" lvl="0" indent="-285750">
              <a:spcAft>
                <a:spcPts val="1200"/>
              </a:spcAft>
              <a:buClr>
                <a:srgbClr val="4472C4">
                  <a:lumMod val="75000"/>
                </a:srgbClr>
              </a:buClr>
              <a:buFont typeface="Wingdings" panose="05000000000000000000" pitchFamily="2" charset="2"/>
              <a:buChar char="§"/>
            </a:pPr>
            <a:r>
              <a:rPr lang="fr-FR" sz="1600" dirty="0">
                <a:solidFill>
                  <a:schemeClr val="tx1"/>
                </a:solidFill>
              </a:rPr>
              <a:t>Journaux</a:t>
            </a:r>
          </a:p>
          <a:p>
            <a:pPr marL="538163" lvl="0" indent="-285750">
              <a:spcAft>
                <a:spcPts val="1200"/>
              </a:spcAft>
              <a:buClr>
                <a:srgbClr val="4472C4">
                  <a:lumMod val="75000"/>
                </a:srgbClr>
              </a:buClr>
              <a:buFont typeface="Wingdings" panose="05000000000000000000" pitchFamily="2" charset="2"/>
              <a:buChar char="§"/>
            </a:pPr>
            <a:r>
              <a:rPr lang="fr-FR" sz="1600" dirty="0" smtClean="0">
                <a:solidFill>
                  <a:schemeClr val="tx1"/>
                </a:solidFill>
              </a:rPr>
              <a:t>…</a:t>
            </a:r>
          </a:p>
          <a:p>
            <a:pPr marL="285750" lvl="0" indent="-285750">
              <a:spcAft>
                <a:spcPts val="1200"/>
              </a:spcAft>
              <a:buClr>
                <a:srgbClr val="FFC000"/>
              </a:buClr>
              <a:buFont typeface="Wingdings" panose="05000000000000000000" pitchFamily="2" charset="2"/>
              <a:buChar char="Ø"/>
            </a:pPr>
            <a:r>
              <a:rPr lang="fr-FR" sz="1600" b="1" dirty="0">
                <a:solidFill>
                  <a:prstClr val="black"/>
                </a:solidFill>
              </a:rPr>
              <a:t>La nomenclature met également en évidence des similarités au sein des types de documents </a:t>
            </a:r>
            <a:r>
              <a:rPr lang="fr-FR" sz="1600" b="1" dirty="0" smtClean="0">
                <a:solidFill>
                  <a:prstClr val="black"/>
                </a:solidFill>
              </a:rPr>
              <a:t>produits (cités ci-dessus). </a:t>
            </a:r>
            <a:endParaRPr lang="fr-FR" sz="1600" b="1" dirty="0">
              <a:solidFill>
                <a:prstClr val="black"/>
              </a:solidFill>
            </a:endParaRPr>
          </a:p>
        </p:txBody>
      </p:sp>
      <p:sp>
        <p:nvSpPr>
          <p:cNvPr id="20" name="Freeform 19"/>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1" name="Freeform 20"/>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2" name="Slide Number Placeholder 1"/>
          <p:cNvSpPr>
            <a:spLocks noGrp="1"/>
          </p:cNvSpPr>
          <p:nvPr>
            <p:ph type="sldNum" sz="quarter" idx="12"/>
          </p:nvPr>
        </p:nvSpPr>
        <p:spPr>
          <a:xfrm>
            <a:off x="8610600" y="6356350"/>
            <a:ext cx="2743200" cy="365125"/>
          </a:xfrm>
        </p:spPr>
        <p:txBody>
          <a:bodyPr/>
          <a:lstStyle/>
          <a:p>
            <a:r>
              <a:rPr lang="fr-FR" dirty="0" smtClean="0"/>
              <a:t>34</a:t>
            </a:r>
          </a:p>
        </p:txBody>
      </p:sp>
      <p:pic>
        <p:nvPicPr>
          <p:cNvPr id="24" name="Picture 23"/>
          <p:cNvPicPr>
            <a:picLocks noChangeAspect="1"/>
          </p:cNvPicPr>
          <p:nvPr/>
        </p:nvPicPr>
        <p:blipFill>
          <a:blip r:embed="rId2"/>
          <a:stretch>
            <a:fillRect/>
          </a:stretch>
        </p:blipFill>
        <p:spPr>
          <a:xfrm>
            <a:off x="10284" y="6226521"/>
            <a:ext cx="832889" cy="494954"/>
          </a:xfrm>
          <a:prstGeom prst="rect">
            <a:avLst/>
          </a:prstGeom>
        </p:spPr>
      </p:pic>
      <p:sp>
        <p:nvSpPr>
          <p:cNvPr id="27" name="TextBox 26"/>
          <p:cNvSpPr txBox="1"/>
          <p:nvPr/>
        </p:nvSpPr>
        <p:spPr>
          <a:xfrm>
            <a:off x="139147" y="724249"/>
            <a:ext cx="11917017" cy="553998"/>
          </a:xfrm>
          <a:prstGeom prst="rect">
            <a:avLst/>
          </a:prstGeom>
          <a:noFill/>
          <a:ln w="25400">
            <a:solidFill>
              <a:schemeClr val="accent4">
                <a:lumMod val="60000"/>
                <a:lumOff val="40000"/>
              </a:schemeClr>
            </a:solidFill>
          </a:ln>
        </p:spPr>
        <p:txBody>
          <a:bodyPr wrap="square" rtlCol="0">
            <a:spAutoFit/>
          </a:bodyPr>
          <a:lstStyle/>
          <a:p>
            <a:pPr lvl="0" algn="ctr">
              <a:spcAft>
                <a:spcPts val="1200"/>
              </a:spcAft>
              <a:buSzPct val="125000"/>
            </a:pPr>
            <a:r>
              <a:rPr lang="fr-FR" sz="3000" b="1" dirty="0" smtClean="0">
                <a:solidFill>
                  <a:srgbClr val="4472C4">
                    <a:lumMod val="75000"/>
                  </a:srgbClr>
                </a:solidFill>
              </a:rPr>
              <a:t>Pour une alternative type traducteur automatique : Aspect réglementaire</a:t>
            </a:r>
            <a:endParaRPr lang="fr-FR" sz="3000" b="1" dirty="0">
              <a:solidFill>
                <a:srgbClr val="4472C4">
                  <a:lumMod val="75000"/>
                </a:srgbClr>
              </a:solidFill>
            </a:endParaRPr>
          </a:p>
        </p:txBody>
      </p:sp>
      <p:sp>
        <p:nvSpPr>
          <p:cNvPr id="12" name="TextBox 11"/>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bg1"/>
                </a:solidFill>
              </a:rPr>
              <a:t>Conclusion</a:t>
            </a:r>
          </a:p>
        </p:txBody>
      </p:sp>
      <p:pic>
        <p:nvPicPr>
          <p:cNvPr id="11" name="Image 12"/>
          <p:cNvPicPr>
            <a:picLocks noChangeAspect="1"/>
          </p:cNvPicPr>
          <p:nvPr/>
        </p:nvPicPr>
        <p:blipFill>
          <a:blip r:embed="rId3"/>
          <a:stretch>
            <a:fillRect/>
          </a:stretch>
        </p:blipFill>
        <p:spPr>
          <a:xfrm>
            <a:off x="7425706" y="2057852"/>
            <a:ext cx="3282741" cy="2872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9345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Freeform 11"/>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6" name="Freeform 15"/>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8" name="Slide Number Placeholder 1"/>
          <p:cNvSpPr>
            <a:spLocks noGrp="1"/>
          </p:cNvSpPr>
          <p:nvPr>
            <p:ph type="sldNum" sz="quarter" idx="12"/>
          </p:nvPr>
        </p:nvSpPr>
        <p:spPr>
          <a:xfrm>
            <a:off x="8610600" y="6356350"/>
            <a:ext cx="2743200" cy="365125"/>
          </a:xfrm>
        </p:spPr>
        <p:txBody>
          <a:bodyPr/>
          <a:lstStyle/>
          <a:p>
            <a:r>
              <a:rPr lang="fr-FR" dirty="0" smtClean="0"/>
              <a:t>36</a:t>
            </a:r>
            <a:endParaRPr lang="fr-FR" dirty="0"/>
          </a:p>
        </p:txBody>
      </p:sp>
      <p:pic>
        <p:nvPicPr>
          <p:cNvPr id="20" name="Picture 19"/>
          <p:cNvPicPr>
            <a:picLocks noChangeAspect="1"/>
          </p:cNvPicPr>
          <p:nvPr/>
        </p:nvPicPr>
        <p:blipFill>
          <a:blip r:embed="rId2"/>
          <a:stretch>
            <a:fillRect/>
          </a:stretch>
        </p:blipFill>
        <p:spPr>
          <a:xfrm>
            <a:off x="10284" y="6226521"/>
            <a:ext cx="832889" cy="494954"/>
          </a:xfrm>
          <a:prstGeom prst="rect">
            <a:avLst/>
          </a:prstGeom>
        </p:spPr>
      </p:pic>
      <p:sp>
        <p:nvSpPr>
          <p:cNvPr id="23" name="TextBox 22"/>
          <p:cNvSpPr txBox="1"/>
          <p:nvPr/>
        </p:nvSpPr>
        <p:spPr>
          <a:xfrm>
            <a:off x="139147" y="724249"/>
            <a:ext cx="11917017" cy="461665"/>
          </a:xfrm>
          <a:prstGeom prst="rect">
            <a:avLst/>
          </a:prstGeom>
          <a:noFill/>
          <a:ln w="25400">
            <a:solidFill>
              <a:schemeClr val="accent4">
                <a:lumMod val="60000"/>
                <a:lumOff val="40000"/>
              </a:schemeClr>
            </a:solidFill>
          </a:ln>
        </p:spPr>
        <p:txBody>
          <a:bodyPr wrap="square" rtlCol="0">
            <a:spAutoFit/>
          </a:bodyPr>
          <a:lstStyle/>
          <a:p>
            <a:pPr lvl="0" algn="ctr">
              <a:spcAft>
                <a:spcPts val="1200"/>
              </a:spcAft>
              <a:buSzPct val="125000"/>
            </a:pPr>
            <a:r>
              <a:rPr lang="fr-FR" sz="2400" b="1" dirty="0" smtClean="0">
                <a:solidFill>
                  <a:srgbClr val="4472C4">
                    <a:lumMod val="75000"/>
                  </a:srgbClr>
                </a:solidFill>
              </a:rPr>
              <a:t>Traducteur automatique : aspects économique, temporel, </a:t>
            </a:r>
            <a:r>
              <a:rPr lang="fr-FR" sz="2400" b="1" dirty="0" err="1" smtClean="0">
                <a:solidFill>
                  <a:srgbClr val="4472C4">
                    <a:lumMod val="75000"/>
                  </a:srgbClr>
                </a:solidFill>
              </a:rPr>
              <a:t>co-constructif</a:t>
            </a:r>
            <a:endParaRPr lang="fr-FR" sz="2400" b="1" dirty="0" smtClean="0">
              <a:solidFill>
                <a:srgbClr val="4472C4">
                  <a:lumMod val="75000"/>
                </a:srgbClr>
              </a:solidFill>
            </a:endParaRPr>
          </a:p>
        </p:txBody>
      </p:sp>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200" b="1" dirty="0" smtClean="0">
                <a:solidFill>
                  <a:schemeClr val="accent5">
                    <a:lumMod val="60000"/>
                    <a:lumOff val="40000"/>
                  </a:schemeClr>
                </a:solidFill>
              </a:rPr>
              <a:t>Synthèse</a:t>
            </a:r>
          </a:p>
          <a:p>
            <a:pPr algn="ctr"/>
            <a:r>
              <a:rPr lang="fr-FR" sz="1200" b="1" dirty="0" smtClean="0">
                <a:solidFill>
                  <a:schemeClr val="accent5">
                    <a:lumMod val="60000"/>
                    <a:lumOff val="40000"/>
                  </a:schemeClr>
                </a:solidFill>
              </a:rPr>
              <a:t>Résultats</a:t>
            </a:r>
          </a:p>
          <a:p>
            <a:pPr algn="ctr"/>
            <a:r>
              <a:rPr lang="fr-FR" sz="1200" b="1" dirty="0" smtClean="0">
                <a:solidFill>
                  <a:schemeClr val="accent5">
                    <a:lumMod val="60000"/>
                    <a:lumOff val="40000"/>
                  </a:schemeClr>
                </a:solidFill>
              </a:rPr>
              <a:t>Discussion</a:t>
            </a:r>
          </a:p>
          <a:p>
            <a:pPr algn="ctr"/>
            <a:r>
              <a:rPr lang="fr-FR" sz="1200" b="1" dirty="0" smtClean="0">
                <a:solidFill>
                  <a:schemeClr val="accent5">
                    <a:lumMod val="60000"/>
                    <a:lumOff val="40000"/>
                  </a:schemeClr>
                </a:solidFill>
              </a:rPr>
              <a:t>Recommandations</a:t>
            </a:r>
          </a:p>
          <a:p>
            <a:pPr algn="ctr"/>
            <a:r>
              <a:rPr lang="fr-FR" sz="1200" b="1" dirty="0" smtClean="0">
                <a:solidFill>
                  <a:schemeClr val="bg1"/>
                </a:solidFill>
              </a:rPr>
              <a:t>Conclusion</a:t>
            </a:r>
          </a:p>
        </p:txBody>
      </p:sp>
      <p:graphicFrame>
        <p:nvGraphicFramePr>
          <p:cNvPr id="9" name="Tableau 8"/>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4856"/>
              </p:ext>
            </p:extLst>
          </p:nvPr>
        </p:nvGraphicFramePr>
        <p:xfrm>
          <a:off x="169334" y="1513417"/>
          <a:ext cx="11821582" cy="4287519"/>
        </p:xfrm>
        <a:graphic>
          <a:graphicData uri="http://schemas.openxmlformats.org/drawingml/2006/table">
            <a:tbl>
              <a:tblPr firstRow="1" bandRow="1">
                <a:tableStyleId>{5C22544A-7EE6-4342-B048-85BDC9FD1C3A}</a:tableStyleId>
              </a:tblPr>
              <a:tblGrid>
                <a:gridCol w="3837205">
                  <a:extLst>
                    <a:ext uri="{9D8B030D-6E8A-4147-A177-3AD203B41FA5}">
                      <a16:col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20000"/>
                    </a:ext>
                  </a:extLst>
                </a:gridCol>
                <a:gridCol w="4061665">
                  <a:extLst>
                    <a:ext uri="{9D8B030D-6E8A-4147-A177-3AD203B41FA5}">
                      <a16:col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20001"/>
                    </a:ext>
                  </a:extLst>
                </a:gridCol>
                <a:gridCol w="3922712">
                  <a:extLst>
                    <a:ext uri="{9D8B030D-6E8A-4147-A177-3AD203B41FA5}">
                      <a16:col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20002"/>
                    </a:ext>
                  </a:extLst>
                </a:gridCol>
              </a:tblGrid>
              <a:tr h="370840">
                <a:tc>
                  <a:txBody>
                    <a:bodyPr/>
                    <a:lstStyle/>
                    <a:p>
                      <a:r>
                        <a:rPr lang="fr-FR" dirty="0" smtClean="0"/>
                        <a:t>Aspect économique</a:t>
                      </a:r>
                      <a:endParaRPr lang="fr-FR" dirty="0"/>
                    </a:p>
                  </a:txBody>
                  <a:tcPr/>
                </a:tc>
                <a:tc>
                  <a:txBody>
                    <a:bodyPr/>
                    <a:lstStyle/>
                    <a:p>
                      <a:r>
                        <a:rPr lang="fr-FR" dirty="0" smtClean="0"/>
                        <a:t>Aspect temporel</a:t>
                      </a:r>
                      <a:endParaRPr lang="fr-FR" dirty="0"/>
                    </a:p>
                  </a:txBody>
                  <a:tcPr/>
                </a:tc>
                <a:tc>
                  <a:txBody>
                    <a:bodyPr/>
                    <a:lstStyle/>
                    <a:p>
                      <a:r>
                        <a:rPr lang="fr-FR" dirty="0" smtClean="0"/>
                        <a:t>Aspect </a:t>
                      </a:r>
                      <a:r>
                        <a:rPr lang="fr-FR" dirty="0" err="1" smtClean="0"/>
                        <a:t>co-constructif</a:t>
                      </a:r>
                      <a:endParaRPr lang="fr-FR" dirty="0"/>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0"/>
                  </a:ext>
                </a:extLst>
              </a:tr>
              <a:tr h="370840">
                <a:tc>
                  <a:txBody>
                    <a:bodyPr/>
                    <a:lstStyle/>
                    <a:p>
                      <a:pPr marL="285750" lvl="0" indent="-285750">
                        <a:spcAft>
                          <a:spcPts val="600"/>
                        </a:spcAft>
                        <a:buClr>
                          <a:srgbClr val="FFC000"/>
                        </a:buClr>
                        <a:buFont typeface="Wingdings" panose="05000000000000000000" pitchFamily="2" charset="2"/>
                        <a:buChar char="Ø"/>
                      </a:pPr>
                      <a:r>
                        <a:rPr lang="fr-FR" sz="1400" b="1" dirty="0" smtClean="0">
                          <a:solidFill>
                            <a:prstClr val="black"/>
                          </a:solidFill>
                        </a:rPr>
                        <a:t>Permettrait </a:t>
                      </a:r>
                      <a:r>
                        <a:rPr lang="fr-FR" sz="1400" b="1" kern="1200" dirty="0" smtClean="0">
                          <a:solidFill>
                            <a:prstClr val="black"/>
                          </a:solidFill>
                          <a:latin typeface="+mn-lt"/>
                          <a:ea typeface="+mn-ea"/>
                          <a:cs typeface="+mn-cs"/>
                        </a:rPr>
                        <a:t>de</a:t>
                      </a:r>
                      <a:r>
                        <a:rPr lang="fr-FR" sz="1400" b="1" dirty="0" smtClean="0">
                          <a:solidFill>
                            <a:prstClr val="black"/>
                          </a:solidFill>
                        </a:rPr>
                        <a:t> faire des économies.</a:t>
                      </a:r>
                    </a:p>
                    <a:p>
                      <a:pPr marL="446088" lvl="0" indent="-285750">
                        <a:spcAft>
                          <a:spcPts val="0"/>
                        </a:spcAft>
                        <a:buClr>
                          <a:srgbClr val="4472C4">
                            <a:lumMod val="75000"/>
                          </a:srgbClr>
                        </a:buClr>
                        <a:buFont typeface="Wingdings" panose="05000000000000000000" pitchFamily="2" charset="2"/>
                        <a:buChar char="§"/>
                      </a:pPr>
                      <a:r>
                        <a:rPr lang="fr-FR" sz="1400" kern="1200" dirty="0" smtClean="0">
                          <a:solidFill>
                            <a:prstClr val="black"/>
                          </a:solidFill>
                          <a:latin typeface="+mn-lt"/>
                          <a:ea typeface="+mn-ea"/>
                          <a:cs typeface="+mn-cs"/>
                          <a:sym typeface="Wingdings" panose="05000000000000000000" pitchFamily="2" charset="2"/>
                        </a:rPr>
                        <a:t>Prestataires</a:t>
                      </a:r>
                      <a:r>
                        <a:rPr lang="fr-FR" sz="1400" dirty="0" smtClean="0">
                          <a:solidFill>
                            <a:prstClr val="black"/>
                          </a:solidFill>
                          <a:sym typeface="Wingdings" panose="05000000000000000000" pitchFamily="2" charset="2"/>
                        </a:rPr>
                        <a:t> (traducteur)</a:t>
                      </a:r>
                    </a:p>
                    <a:p>
                      <a:pPr marL="446088"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sym typeface="Wingdings" panose="05000000000000000000" pitchFamily="2" charset="2"/>
                        </a:rPr>
                        <a:t>Diminution des relectures</a:t>
                      </a:r>
                    </a:p>
                    <a:p>
                      <a:pPr marL="446088"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sym typeface="Wingdings" panose="05000000000000000000" pitchFamily="2" charset="2"/>
                        </a:rPr>
                        <a:t>Accroitre les volumes de traduction</a:t>
                      </a:r>
                    </a:p>
                    <a:p>
                      <a:endParaRPr lang="fr-FR" sz="1400" dirty="0"/>
                    </a:p>
                  </a:txBody>
                  <a:tcPr/>
                </a:tc>
                <a:tc>
                  <a:txBody>
                    <a:bodyPr/>
                    <a:lstStyle/>
                    <a:p>
                      <a:pPr marL="285750" marR="0" lvl="0" indent="-285750" algn="l" defTabSz="914400" rtl="0" eaLnBrk="1" fontAlgn="auto" latinLnBrk="0" hangingPunct="1">
                        <a:lnSpc>
                          <a:spcPct val="100000"/>
                        </a:lnSpc>
                        <a:spcBef>
                          <a:spcPts val="0"/>
                        </a:spcBef>
                        <a:spcAft>
                          <a:spcPts val="600"/>
                        </a:spcAft>
                        <a:buClr>
                          <a:srgbClr val="FFC000"/>
                        </a:buClr>
                        <a:buSzTx/>
                        <a:buFont typeface="Wingdings" panose="05000000000000000000" pitchFamily="2" charset="2"/>
                        <a:buChar char="Ø"/>
                        <a:tabLst/>
                        <a:defRPr/>
                      </a:pPr>
                      <a:r>
                        <a:rPr lang="fr-FR" sz="1400" b="1" dirty="0" smtClean="0">
                          <a:solidFill>
                            <a:prstClr val="black"/>
                          </a:solidFill>
                        </a:rPr>
                        <a:t>Diminution du temps de travail sur une mise en FALC </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Gain de temps </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Réalisation d’un premier jet</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Synonymes proposés au préalable</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Création de volume(s)</a:t>
                      </a:r>
                    </a:p>
                  </a:txBody>
                  <a:tcPr/>
                </a:tc>
                <a:tc>
                  <a:txBody>
                    <a:bodyPr/>
                    <a:lstStyle/>
                    <a:p>
                      <a:pPr marL="285750" lvl="0" indent="-285750">
                        <a:spcAft>
                          <a:spcPts val="600"/>
                        </a:spcAft>
                        <a:buClr>
                          <a:srgbClr val="FFC000"/>
                        </a:buClr>
                        <a:buFont typeface="Wingdings" panose="05000000000000000000" pitchFamily="2" charset="2"/>
                        <a:buChar char="Ø"/>
                      </a:pPr>
                      <a:r>
                        <a:rPr lang="fr-FR" sz="1400" b="1" dirty="0" smtClean="0">
                          <a:solidFill>
                            <a:prstClr val="black"/>
                          </a:solidFill>
                        </a:rPr>
                        <a:t>Répandre le FALC.</a:t>
                      </a:r>
                    </a:p>
                    <a:p>
                      <a:pPr marL="536575" lvl="0" indent="-285750">
                        <a:spcAft>
                          <a:spcPts val="1200"/>
                        </a:spcAft>
                        <a:buClr>
                          <a:srgbClr val="4472C4">
                            <a:lumMod val="75000"/>
                          </a:srgbClr>
                        </a:buClr>
                        <a:buFont typeface="Wingdings" panose="05000000000000000000" pitchFamily="2" charset="2"/>
                        <a:buChar char="§"/>
                      </a:pPr>
                      <a:r>
                        <a:rPr lang="fr-FR" sz="1400" dirty="0" smtClean="0">
                          <a:solidFill>
                            <a:prstClr val="black"/>
                          </a:solidFill>
                        </a:rPr>
                        <a:t>Faciliter l’accès aux méthodes du FALC</a:t>
                      </a:r>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1"/>
                  </a:ext>
                </a:extLst>
              </a:tr>
              <a:tr h="370840">
                <a:tc>
                  <a:txBody>
                    <a:bodyPr/>
                    <a:lstStyle/>
                    <a:p>
                      <a:pPr marL="285750" lvl="0" indent="-285750">
                        <a:spcAft>
                          <a:spcPts val="600"/>
                        </a:spcAft>
                        <a:buClr>
                          <a:srgbClr val="FFC000"/>
                        </a:buClr>
                        <a:buFont typeface="Wingdings" panose="05000000000000000000" pitchFamily="2" charset="2"/>
                        <a:buChar char="Ø"/>
                      </a:pPr>
                      <a:r>
                        <a:rPr lang="fr-FR" sz="1400" b="1" dirty="0" smtClean="0">
                          <a:solidFill>
                            <a:prstClr val="black"/>
                          </a:solidFill>
                        </a:rPr>
                        <a:t>Cependant : Correspondre à un budget réaliste </a:t>
                      </a:r>
                    </a:p>
                    <a:p>
                      <a:pPr marL="446088" lvl="0" indent="-285750" defTabSz="719138">
                        <a:spcAft>
                          <a:spcPts val="0"/>
                        </a:spcAft>
                        <a:buClr>
                          <a:schemeClr val="accent5">
                            <a:lumMod val="75000"/>
                          </a:schemeClr>
                        </a:buClr>
                        <a:buFont typeface="Wingdings" panose="05000000000000000000" pitchFamily="2" charset="2"/>
                        <a:buChar char="§"/>
                      </a:pPr>
                      <a:r>
                        <a:rPr lang="fr-FR" sz="1400" dirty="0" smtClean="0">
                          <a:solidFill>
                            <a:prstClr val="black"/>
                          </a:solidFill>
                        </a:rPr>
                        <a:t>Les petites structures </a:t>
                      </a:r>
                      <a:r>
                        <a:rPr lang="fr-FR" sz="1400" dirty="0" smtClean="0">
                          <a:solidFill>
                            <a:prstClr val="black"/>
                          </a:solidFill>
                          <a:sym typeface="Wingdings" panose="05000000000000000000" pitchFamily="2" charset="2"/>
                        </a:rPr>
                        <a:t>ont des petits moyens.</a:t>
                      </a:r>
                    </a:p>
                    <a:p>
                      <a:pPr marL="446088" lvl="0" indent="-285750" defTabSz="719138">
                        <a:spcAft>
                          <a:spcPts val="0"/>
                        </a:spcAft>
                        <a:buClr>
                          <a:schemeClr val="accent5">
                            <a:lumMod val="75000"/>
                          </a:schemeClr>
                        </a:buClr>
                        <a:buFont typeface="Wingdings" panose="05000000000000000000" pitchFamily="2" charset="2"/>
                        <a:buChar char="§"/>
                      </a:pPr>
                      <a:r>
                        <a:rPr lang="fr-FR" sz="1400" dirty="0" smtClean="0">
                          <a:solidFill>
                            <a:prstClr val="black"/>
                          </a:solidFill>
                          <a:sym typeface="Wingdings" panose="05000000000000000000" pitchFamily="2" charset="2"/>
                        </a:rPr>
                        <a:t>En l’absence de pressions fiscales adaptées de l’Etat, les grandes structures investissent à reculons l’accessibilité. </a:t>
                      </a:r>
                      <a:endParaRPr lang="fr-FR" sz="1400" dirty="0" smtClean="0"/>
                    </a:p>
                  </a:txBody>
                  <a:tcPr/>
                </a:tc>
                <a:tc>
                  <a:txBody>
                    <a:bodyPr/>
                    <a:lstStyle/>
                    <a:p>
                      <a:pPr>
                        <a:spcAft>
                          <a:spcPts val="600"/>
                        </a:spcAft>
                      </a:pPr>
                      <a:endParaRPr lang="fr-FR" dirty="0"/>
                    </a:p>
                  </a:txBody>
                  <a:tcPr/>
                </a:tc>
                <a:tc>
                  <a:txBody>
                    <a:bodyPr/>
                    <a:lstStyle/>
                    <a:p>
                      <a:pPr marL="285750" lvl="0" indent="-285750">
                        <a:spcAft>
                          <a:spcPts val="600"/>
                        </a:spcAft>
                        <a:buClr>
                          <a:srgbClr val="FFC000"/>
                        </a:buClr>
                        <a:buFont typeface="Wingdings" panose="05000000000000000000" pitchFamily="2" charset="2"/>
                        <a:buChar char="Ø"/>
                      </a:pPr>
                      <a:r>
                        <a:rPr lang="fr-FR" sz="1400" b="1" dirty="0" smtClean="0">
                          <a:solidFill>
                            <a:prstClr val="black"/>
                          </a:solidFill>
                        </a:rPr>
                        <a:t>Augmenter le nombre </a:t>
                      </a:r>
                      <a:r>
                        <a:rPr lang="fr-FR" sz="1400" dirty="0" smtClean="0">
                          <a:solidFill>
                            <a:prstClr val="black"/>
                          </a:solidFill>
                        </a:rPr>
                        <a:t>de documents en FALC.</a:t>
                      </a:r>
                    </a:p>
                    <a:p>
                      <a:pPr marL="536575" lvl="0" indent="-285750">
                        <a:spcAft>
                          <a:spcPts val="1200"/>
                        </a:spcAft>
                        <a:buClr>
                          <a:srgbClr val="4472C4">
                            <a:lumMod val="75000"/>
                          </a:srgbClr>
                        </a:buClr>
                        <a:buFont typeface="Wingdings" panose="05000000000000000000" pitchFamily="2" charset="2"/>
                        <a:buChar char="§"/>
                      </a:pPr>
                      <a:r>
                        <a:rPr lang="fr-FR" sz="1400" dirty="0" smtClean="0">
                          <a:solidFill>
                            <a:prstClr val="black"/>
                          </a:solidFill>
                        </a:rPr>
                        <a:t>Faciliter les traductions (au niveaux réglementaire, économique et temporel).</a:t>
                      </a:r>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2"/>
                  </a:ext>
                </a:extLst>
              </a:tr>
              <a:tr h="370840">
                <a:tc>
                  <a:txBody>
                    <a:bodyPr/>
                    <a:lstStyle/>
                    <a:p>
                      <a:endParaRPr lang="fr-FR" dirty="0"/>
                    </a:p>
                  </a:txBody>
                  <a:tcPr/>
                </a:tc>
                <a:tc>
                  <a:txBody>
                    <a:bodyPr/>
                    <a:lstStyle/>
                    <a:p>
                      <a:endParaRPr lang="fr-FR" dirty="0"/>
                    </a:p>
                  </a:txBody>
                  <a:tcPr/>
                </a:tc>
                <a:tc>
                  <a:txBody>
                    <a:bodyPr/>
                    <a:lstStyle/>
                    <a:p>
                      <a:pPr marL="285750" lvl="0" indent="-285750">
                        <a:spcAft>
                          <a:spcPts val="600"/>
                        </a:spcAft>
                        <a:buClr>
                          <a:srgbClr val="FFC000"/>
                        </a:buClr>
                        <a:buFont typeface="Wingdings" panose="05000000000000000000" pitchFamily="2" charset="2"/>
                        <a:buChar char="Ø"/>
                      </a:pPr>
                      <a:r>
                        <a:rPr lang="fr-FR" sz="1400" b="1" dirty="0" smtClean="0">
                          <a:solidFill>
                            <a:prstClr val="black"/>
                          </a:solidFill>
                        </a:rPr>
                        <a:t>Favoriser l’inclusion</a:t>
                      </a:r>
                      <a:r>
                        <a:rPr lang="fr-FR" sz="1400" dirty="0" smtClean="0">
                          <a:solidFill>
                            <a:prstClr val="black"/>
                          </a:solidFill>
                        </a:rPr>
                        <a:t>.</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Peut servir d’outil de sensibilisation.</a:t>
                      </a:r>
                    </a:p>
                    <a:p>
                      <a:pPr marL="536575" lvl="0" indent="-285750">
                        <a:spcAft>
                          <a:spcPts val="0"/>
                        </a:spcAft>
                        <a:buClr>
                          <a:srgbClr val="4472C4">
                            <a:lumMod val="75000"/>
                          </a:srgbClr>
                        </a:buClr>
                        <a:buFont typeface="Wingdings" panose="05000000000000000000" pitchFamily="2" charset="2"/>
                        <a:buChar char="§"/>
                      </a:pPr>
                      <a:r>
                        <a:rPr lang="fr-FR" sz="1400" dirty="0" smtClean="0">
                          <a:solidFill>
                            <a:prstClr val="black"/>
                          </a:solidFill>
                        </a:rPr>
                        <a:t>Peut servir à la population cible</a:t>
                      </a:r>
                    </a:p>
                  </a:txBody>
                  <a:tcPr/>
                </a:tc>
                <a:extLst>
                  <a:ext uri="{0D108BD9-81ED-4DB2-BD59-A6C34878D82A}">
                    <a16:row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val="10003"/>
                  </a:ext>
                </a:extLst>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9008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10600" y="6360375"/>
            <a:ext cx="2743200" cy="365125"/>
          </a:xfrm>
        </p:spPr>
        <p:txBody>
          <a:bodyPr/>
          <a:lstStyle/>
          <a:p>
            <a:fld id="{CD6BD365-7C4D-4D63-BC48-4EC92A36A5E6}" type="slidenum">
              <a:rPr lang="fr-FR" smtClean="0"/>
              <a:pPr/>
              <a:t>37</a:t>
            </a:fld>
            <a:endParaRPr lang="fr-FR" dirty="0"/>
          </a:p>
        </p:txBody>
      </p:sp>
      <p:sp>
        <p:nvSpPr>
          <p:cNvPr id="6" name="Freeform 5"/>
          <p:cNvSpPr/>
          <p:nvPr/>
        </p:nvSpPr>
        <p:spPr>
          <a:xfrm>
            <a:off x="-1" y="461225"/>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7" name="Freeform 6"/>
          <p:cNvSpPr/>
          <p:nvPr/>
        </p:nvSpPr>
        <p:spPr>
          <a:xfrm flipV="1">
            <a:off x="3582954" y="334214"/>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rgbClr val="000090"/>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11" name="TextBox 10"/>
          <p:cNvSpPr txBox="1"/>
          <p:nvPr/>
        </p:nvSpPr>
        <p:spPr>
          <a:xfrm>
            <a:off x="-1" y="-10103"/>
            <a:ext cx="12192000" cy="307777"/>
          </a:xfrm>
          <a:prstGeom prst="rect">
            <a:avLst/>
          </a:prstGeom>
          <a:solidFill>
            <a:srgbClr val="0000FF">
              <a:alpha val="86000"/>
            </a:srgbClr>
          </a:solidFill>
          <a:ln w="25400">
            <a:noFill/>
          </a:ln>
        </p:spPr>
        <p:style>
          <a:lnRef idx="2">
            <a:schemeClr val="accent4"/>
          </a:lnRef>
          <a:fillRef idx="1">
            <a:schemeClr val="lt1"/>
          </a:fillRef>
          <a:effectRef idx="0">
            <a:schemeClr val="accent4"/>
          </a:effectRef>
          <a:fontRef idx="minor">
            <a:schemeClr val="dk1"/>
          </a:fontRef>
        </p:style>
        <p:txBody>
          <a:bodyPr wrap="square" lIns="91430" tIns="45715" rIns="91430" bIns="45715" numCol="5" rtlCol="0">
            <a:spAutoFit/>
          </a:bodyPr>
          <a:lstStyle/>
          <a:p>
            <a:pPr algn="ctr"/>
            <a:endParaRPr lang="fr-FR" sz="1400" b="1" dirty="0">
              <a:solidFill>
                <a:schemeClr val="bg1"/>
              </a:solidFill>
            </a:endParaRPr>
          </a:p>
        </p:txBody>
      </p:sp>
      <p:pic>
        <p:nvPicPr>
          <p:cNvPr id="8" name="Picture 7"/>
          <p:cNvPicPr>
            <a:picLocks noChangeAspect="1"/>
          </p:cNvPicPr>
          <p:nvPr/>
        </p:nvPicPr>
        <p:blipFill>
          <a:blip r:embed="rId3"/>
          <a:stretch>
            <a:fillRect/>
          </a:stretch>
        </p:blipFill>
        <p:spPr>
          <a:xfrm>
            <a:off x="10285" y="6226522"/>
            <a:ext cx="832889" cy="494954"/>
          </a:xfrm>
          <a:prstGeom prst="rect">
            <a:avLst/>
          </a:prstGeom>
        </p:spPr>
      </p:pic>
      <p:sp>
        <p:nvSpPr>
          <p:cNvPr id="13" name="Espace réservé du contenu 2"/>
          <p:cNvSpPr txBox="1">
            <a:spLocks/>
          </p:cNvSpPr>
          <p:nvPr/>
        </p:nvSpPr>
        <p:spPr>
          <a:xfrm>
            <a:off x="549526" y="1748540"/>
            <a:ext cx="6855089" cy="4365037"/>
          </a:xfrm>
          <a:prstGeom prst="rect">
            <a:avLst/>
          </a:prstGeom>
          <a:ln w="25400">
            <a:solidFill>
              <a:srgbClr val="000090"/>
            </a:solidFill>
          </a:ln>
        </p:spPr>
        <p:style>
          <a:lnRef idx="2">
            <a:schemeClr val="accent1"/>
          </a:lnRef>
          <a:fillRef idx="1">
            <a:schemeClr val="lt1"/>
          </a:fillRef>
          <a:effectRef idx="0">
            <a:schemeClr val="accent1"/>
          </a:effectRef>
          <a:fontRef idx="minor">
            <a:schemeClr val="dk1"/>
          </a:fontRef>
        </p:style>
        <p:txBody>
          <a:bodyPr vert="horz" lIns="91430" tIns="45715" rIns="91430" bIns="45715" numCol="1" rtlCol="0">
            <a:noAutofit/>
          </a:bodyPr>
          <a:lstStyle/>
          <a:p>
            <a:pPr marL="360322" indent="-360322">
              <a:spcAft>
                <a:spcPts val="600"/>
              </a:spcAft>
              <a:buClr>
                <a:srgbClr val="FFC000"/>
              </a:buClr>
              <a:buFont typeface="Wingdings" charset="2"/>
              <a:buChar char="v"/>
            </a:pPr>
            <a:r>
              <a:rPr lang="fr-FR" sz="2400" b="1" dirty="0">
                <a:solidFill>
                  <a:schemeClr val="tx1"/>
                </a:solidFill>
              </a:rPr>
              <a:t>Les intérêts perçus en faveur d’un traducteur automatique en FALC</a:t>
            </a:r>
          </a:p>
          <a:p>
            <a:pPr marL="446038" lvl="1" indent="-228574">
              <a:lnSpc>
                <a:spcPct val="90000"/>
              </a:lnSpc>
              <a:spcBef>
                <a:spcPts val="500"/>
              </a:spcBef>
              <a:spcAft>
                <a:spcPts val="600"/>
              </a:spcAft>
              <a:buClr>
                <a:schemeClr val="accent5"/>
              </a:buClr>
              <a:buSzPct val="150000"/>
              <a:buFont typeface="Arial" panose="020B0604020202020204" pitchFamily="34" charset="0"/>
              <a:buChar char="•"/>
              <a:defRPr/>
            </a:pPr>
            <a:r>
              <a:rPr lang="fr-FR" dirty="0">
                <a:solidFill>
                  <a:schemeClr val="tx1"/>
                </a:solidFill>
              </a:rPr>
              <a:t>Le FALC contribue à rendre les personnes handicapées sur le plan cognitif autonome et actrice de leur vie.</a:t>
            </a:r>
          </a:p>
          <a:p>
            <a:pPr marL="446038" lvl="1" indent="-228574">
              <a:lnSpc>
                <a:spcPct val="90000"/>
              </a:lnSpc>
              <a:spcBef>
                <a:spcPts val="500"/>
              </a:spcBef>
              <a:spcAft>
                <a:spcPts val="600"/>
              </a:spcAft>
              <a:buClr>
                <a:schemeClr val="accent5"/>
              </a:buClr>
              <a:buSzPct val="150000"/>
              <a:buFont typeface="Arial" panose="020B0604020202020204" pitchFamily="34" charset="0"/>
              <a:buChar char="•"/>
              <a:defRPr/>
            </a:pPr>
            <a:r>
              <a:rPr lang="fr-FR" dirty="0">
                <a:solidFill>
                  <a:schemeClr val="tx1"/>
                </a:solidFill>
              </a:rPr>
              <a:t>Avec l’accès au droit de vote des personnes handicapées sur le plan cognitif et sous tutelle, la nécessité de comprendre l’information est encore plus importante.</a:t>
            </a:r>
          </a:p>
          <a:p>
            <a:pPr marL="446038" lvl="1" indent="-228574">
              <a:lnSpc>
                <a:spcPct val="90000"/>
              </a:lnSpc>
              <a:spcBef>
                <a:spcPts val="500"/>
              </a:spcBef>
              <a:spcAft>
                <a:spcPts val="600"/>
              </a:spcAft>
              <a:buClr>
                <a:schemeClr val="accent5"/>
              </a:buClr>
              <a:buSzPct val="150000"/>
              <a:buFont typeface="Arial" panose="020B0604020202020204" pitchFamily="34" charset="0"/>
              <a:buChar char="•"/>
              <a:defRPr/>
            </a:pPr>
            <a:r>
              <a:rPr lang="fr-FR" dirty="0">
                <a:solidFill>
                  <a:schemeClr val="tx1"/>
                </a:solidFill>
              </a:rPr>
              <a:t>Le FALC aide les accompagnateurs informels (familles, amis) des personnes handicapées à comprendre plus facilement les documents de leurs proches.</a:t>
            </a:r>
          </a:p>
          <a:p>
            <a:pPr marL="446038" lvl="1" indent="-228574">
              <a:lnSpc>
                <a:spcPct val="90000"/>
              </a:lnSpc>
              <a:spcBef>
                <a:spcPts val="500"/>
              </a:spcBef>
              <a:spcAft>
                <a:spcPts val="600"/>
              </a:spcAft>
              <a:buClr>
                <a:schemeClr val="accent5"/>
              </a:buClr>
              <a:buSzPct val="150000"/>
              <a:buFont typeface="Arial" panose="020B0604020202020204" pitchFamily="34" charset="0"/>
              <a:buChar char="•"/>
              <a:defRPr/>
            </a:pPr>
            <a:r>
              <a:rPr lang="fr-FR" dirty="0">
                <a:solidFill>
                  <a:schemeClr val="tx1"/>
                </a:solidFill>
              </a:rPr>
              <a:t>Dans la tête des acteurs qui en produisent, une version FALC devrait exister pour tous les documents.</a:t>
            </a:r>
          </a:p>
          <a:p>
            <a:pPr marL="446038" lvl="1" indent="-228574">
              <a:lnSpc>
                <a:spcPct val="90000"/>
              </a:lnSpc>
              <a:spcBef>
                <a:spcPts val="500"/>
              </a:spcBef>
              <a:spcAft>
                <a:spcPts val="600"/>
              </a:spcAft>
              <a:buClr>
                <a:schemeClr val="accent5"/>
              </a:buClr>
              <a:buSzPct val="150000"/>
              <a:buFont typeface="Arial" panose="020B0604020202020204" pitchFamily="34" charset="0"/>
              <a:buChar char="•"/>
              <a:defRPr/>
            </a:pPr>
            <a:r>
              <a:rPr lang="fr-FR" dirty="0">
                <a:solidFill>
                  <a:schemeClr val="tx1"/>
                </a:solidFill>
              </a:rPr>
              <a:t>Il permet de d’étendre la pratique du FALC</a:t>
            </a:r>
          </a:p>
        </p:txBody>
      </p:sp>
      <p:pic>
        <p:nvPicPr>
          <p:cNvPr id="14" name="Image 13"/>
          <p:cNvPicPr>
            <a:picLocks noChangeAspect="1"/>
          </p:cNvPicPr>
          <p:nvPr/>
        </p:nvPicPr>
        <p:blipFill>
          <a:blip r:embed="rId4"/>
          <a:stretch>
            <a:fillRect/>
          </a:stretch>
        </p:blipFill>
        <p:spPr>
          <a:xfrm>
            <a:off x="8168843" y="2658871"/>
            <a:ext cx="3289300" cy="2463800"/>
          </a:xfrm>
          <a:prstGeom prst="rect">
            <a:avLst/>
          </a:prstGeom>
        </p:spPr>
      </p:pic>
      <p:sp>
        <p:nvSpPr>
          <p:cNvPr id="15" name="TextBox 10"/>
          <p:cNvSpPr txBox="1"/>
          <p:nvPr/>
        </p:nvSpPr>
        <p:spPr>
          <a:xfrm>
            <a:off x="139148" y="724250"/>
            <a:ext cx="11917017" cy="584775"/>
          </a:xfrm>
          <a:prstGeom prst="rect">
            <a:avLst/>
          </a:prstGeom>
          <a:noFill/>
          <a:ln w="25400">
            <a:solidFill>
              <a:srgbClr val="000090"/>
            </a:solidFill>
          </a:ln>
        </p:spPr>
        <p:txBody>
          <a:bodyPr wrap="square" lIns="91430" tIns="45715" rIns="91430" bIns="45715" rtlCol="0">
            <a:spAutoFit/>
          </a:bodyPr>
          <a:lstStyle/>
          <a:p>
            <a:pPr algn="ctr">
              <a:spcAft>
                <a:spcPts val="1200"/>
              </a:spcAft>
              <a:buClr>
                <a:schemeClr val="accent5">
                  <a:lumMod val="75000"/>
                </a:schemeClr>
              </a:buClr>
              <a:buSzPct val="125000"/>
            </a:pPr>
            <a:r>
              <a:rPr lang="fr-FR" sz="3200" b="1" dirty="0">
                <a:solidFill>
                  <a:srgbClr val="000090"/>
                </a:solidFill>
              </a:rPr>
              <a:t>En quoi un traducteur automatique est le bienvenu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3012057"/>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 name="Slide Number Placeholder 1"/>
          <p:cNvSpPr>
            <a:spLocks noGrp="1"/>
          </p:cNvSpPr>
          <p:nvPr>
            <p:ph type="sldNum" sz="quarter" idx="12"/>
          </p:nvPr>
        </p:nvSpPr>
        <p:spPr/>
        <p:txBody>
          <a:bodyPr/>
          <a:lstStyle/>
          <a:p>
            <a:fld id="{CD6BD365-7C4D-4D63-BC48-4EC92A36A5E6}" type="slidenum">
              <a:rPr lang="fr-FR" smtClean="0"/>
              <a:pPr/>
              <a:t>38</a:t>
            </a:fld>
            <a:endParaRPr lang="fr-FR" dirty="0"/>
          </a:p>
        </p:txBody>
      </p:sp>
      <p:sp>
        <p:nvSpPr>
          <p:cNvPr id="3" name="TextBox 2"/>
          <p:cNvSpPr txBox="1"/>
          <p:nvPr/>
        </p:nvSpPr>
        <p:spPr>
          <a:xfrm>
            <a:off x="645584" y="831124"/>
            <a:ext cx="10739966" cy="5539979"/>
          </a:xfrm>
          <a:prstGeom prst="rect">
            <a:avLst/>
          </a:prstGeom>
          <a:ln w="254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err="1" smtClean="0">
                <a:solidFill>
                  <a:srgbClr val="000090"/>
                </a:solidFill>
                <a:latin typeface="Helvetica Neue Light" charset="0"/>
                <a:ea typeface="Helvetica Neue Light" charset="0"/>
                <a:cs typeface="Helvetica Neue Light" charset="0"/>
                <a:sym typeface="Helvetica Neue Light" charset="0"/>
              </a:rPr>
              <a:t>Avez</a:t>
            </a:r>
            <a:r>
              <a:rPr lang="en-US" sz="2800" dirty="0" smtClean="0">
                <a:solidFill>
                  <a:srgbClr val="000090"/>
                </a:solidFill>
                <a:latin typeface="Helvetica Neue Light" charset="0"/>
                <a:ea typeface="Helvetica Neue Light" charset="0"/>
                <a:cs typeface="Helvetica Neue Light" charset="0"/>
                <a:sym typeface="Helvetica Neue Light" charset="0"/>
              </a:rPr>
              <a:t>–</a:t>
            </a:r>
            <a:r>
              <a:rPr lang="en-US" sz="2800" dirty="0" err="1" smtClean="0">
                <a:solidFill>
                  <a:srgbClr val="000090"/>
                </a:solidFill>
                <a:latin typeface="Helvetica Neue Light" charset="0"/>
                <a:ea typeface="Helvetica Neue Light" charset="0"/>
                <a:cs typeface="Helvetica Neue Light" charset="0"/>
                <a:sym typeface="Helvetica Neue Light" charset="0"/>
              </a:rPr>
              <a:t>vous</a:t>
            </a:r>
            <a:r>
              <a:rPr lang="en-US" sz="2800" dirty="0" smtClean="0">
                <a:solidFill>
                  <a:srgbClr val="000090"/>
                </a:solidFill>
                <a:latin typeface="Helvetica Neue Light" charset="0"/>
                <a:ea typeface="Helvetica Neue Light" charset="0"/>
                <a:cs typeface="Helvetica Neue Light" charset="0"/>
                <a:sym typeface="Helvetica Neue Light" charset="0"/>
              </a:rPr>
              <a:t> des questions ? </a:t>
            </a:r>
          </a:p>
          <a:p>
            <a:pPr algn="r"/>
            <a:endParaRPr lang="en-US" sz="2800" dirty="0" smtClean="0">
              <a:solidFill>
                <a:srgbClr val="000090"/>
              </a:solidFill>
              <a:latin typeface="Helvetica Neue Light" charset="0"/>
              <a:ea typeface="Helvetica Neue Light" charset="0"/>
              <a:cs typeface="Helvetica Neue Light" charset="0"/>
              <a:sym typeface="Helvetica Neue Light" charset="0"/>
            </a:endParaRPr>
          </a:p>
          <a:p>
            <a:pPr algn="r"/>
            <a:r>
              <a:rPr lang="en-US" sz="2800" dirty="0" smtClean="0">
                <a:solidFill>
                  <a:srgbClr val="000090"/>
                </a:solidFill>
                <a:latin typeface="Helvetica Neue Light" charset="0"/>
                <a:ea typeface="Helvetica Neue Light" charset="0"/>
                <a:cs typeface="Helvetica Neue Light" charset="0"/>
                <a:sym typeface="Helvetica Neue Light" charset="0"/>
              </a:rPr>
              <a:t>Merci !</a:t>
            </a:r>
          </a:p>
          <a:p>
            <a:pPr algn="r"/>
            <a:endParaRPr lang="en-US" sz="2800" dirty="0" smtClean="0">
              <a:solidFill>
                <a:schemeClr val="tx1"/>
              </a:solidFill>
              <a:latin typeface="Helvetica Neue Light" charset="0"/>
              <a:ea typeface="Helvetica Neue Light" charset="0"/>
              <a:cs typeface="Helvetica Neue Light" charset="0"/>
              <a:sym typeface="Helvetica Neue Light" charset="0"/>
            </a:endParaRPr>
          </a:p>
          <a:p>
            <a:pPr algn="r"/>
            <a:r>
              <a:rPr lang="en-US" sz="2800" dirty="0" smtClean="0">
                <a:solidFill>
                  <a:schemeClr val="tx1"/>
                </a:solidFill>
                <a:latin typeface="Helvetica Neue Light" charset="0"/>
                <a:ea typeface="Helvetica Neue Light" charset="0"/>
                <a:cs typeface="Helvetica Neue Light" charset="0"/>
                <a:sym typeface="Helvetica Neue Light" charset="0"/>
              </a:rPr>
              <a:t>Hadmut Holken</a:t>
            </a:r>
          </a:p>
          <a:p>
            <a:pPr algn="r"/>
            <a:r>
              <a:rPr lang="en-US" sz="2800" dirty="0" err="1" smtClean="0">
                <a:solidFill>
                  <a:schemeClr val="tx1"/>
                </a:solidFill>
                <a:latin typeface="Helvetica Neue Light" charset="0"/>
                <a:ea typeface="Helvetica Neue Light" charset="0"/>
                <a:cs typeface="Helvetica Neue Light" charset="0"/>
                <a:sym typeface="Helvetica Neue Light" charset="0"/>
              </a:rPr>
              <a:t>Mathilde</a:t>
            </a:r>
            <a:r>
              <a:rPr lang="en-US" sz="2800" dirty="0" smtClean="0">
                <a:solidFill>
                  <a:schemeClr val="tx1"/>
                </a:solidFill>
                <a:latin typeface="Helvetica Neue Light" charset="0"/>
                <a:ea typeface="Helvetica Neue Light" charset="0"/>
                <a:cs typeface="Helvetica Neue Light" charset="0"/>
                <a:sym typeface="Helvetica Neue Light" charset="0"/>
              </a:rPr>
              <a:t> </a:t>
            </a:r>
            <a:r>
              <a:rPr lang="en-US" sz="2800" dirty="0" err="1" smtClean="0">
                <a:solidFill>
                  <a:schemeClr val="tx1"/>
                </a:solidFill>
                <a:latin typeface="Helvetica Neue Light" charset="0"/>
                <a:ea typeface="Helvetica Neue Light" charset="0"/>
                <a:cs typeface="Helvetica Neue Light" charset="0"/>
                <a:sym typeface="Helvetica Neue Light" charset="0"/>
              </a:rPr>
              <a:t>Malgrange</a:t>
            </a:r>
            <a:endParaRPr lang="en-US" sz="2800" dirty="0" smtClean="0">
              <a:solidFill>
                <a:schemeClr val="tx1"/>
              </a:solidFill>
              <a:latin typeface="Helvetica Neue Light" charset="0"/>
              <a:ea typeface="Helvetica Neue Light" charset="0"/>
              <a:cs typeface="Helvetica Neue Light" charset="0"/>
              <a:sym typeface="Helvetica Neue Light" charset="0"/>
            </a:endParaRPr>
          </a:p>
          <a:p>
            <a:pPr algn="r"/>
            <a:r>
              <a:rPr lang="en-US" sz="2800" dirty="0" err="1" smtClean="0">
                <a:solidFill>
                  <a:schemeClr val="tx1"/>
                </a:solidFill>
                <a:latin typeface="Helvetica Neue Light" charset="0"/>
                <a:ea typeface="Helvetica Neue Light" charset="0"/>
                <a:cs typeface="Helvetica Neue Light" charset="0"/>
                <a:sym typeface="Helvetica Neue Light" charset="0"/>
              </a:rPr>
              <a:t>Nael</a:t>
            </a:r>
            <a:r>
              <a:rPr lang="en-US" sz="2800" dirty="0" smtClean="0">
                <a:solidFill>
                  <a:schemeClr val="tx1"/>
                </a:solidFill>
                <a:latin typeface="Helvetica Neue Light" charset="0"/>
                <a:ea typeface="Helvetica Neue Light" charset="0"/>
                <a:cs typeface="Helvetica Neue Light" charset="0"/>
                <a:sym typeface="Helvetica Neue Light" charset="0"/>
              </a:rPr>
              <a:t> </a:t>
            </a:r>
            <a:r>
              <a:rPr lang="en-US" sz="2800" dirty="0" err="1" smtClean="0">
                <a:solidFill>
                  <a:schemeClr val="tx1"/>
                </a:solidFill>
                <a:latin typeface="Helvetica Neue Light" charset="0"/>
                <a:ea typeface="Helvetica Neue Light" charset="0"/>
                <a:cs typeface="Helvetica Neue Light" charset="0"/>
                <a:sym typeface="Helvetica Neue Light" charset="0"/>
              </a:rPr>
              <a:t>Chehab</a:t>
            </a:r>
            <a:endParaRPr lang="en-US" sz="2800" dirty="0" smtClean="0">
              <a:solidFill>
                <a:schemeClr val="tx1"/>
              </a:solidFill>
              <a:latin typeface="Helvetica Neue Light" charset="0"/>
              <a:ea typeface="Helvetica Neue Light" charset="0"/>
              <a:cs typeface="Helvetica Neue Light" charset="0"/>
              <a:sym typeface="Helvetica Neue Light" charset="0"/>
            </a:endParaRPr>
          </a:p>
          <a:p>
            <a:pPr algn="r"/>
            <a:endParaRPr lang="en-US" sz="2800" dirty="0" smtClean="0">
              <a:solidFill>
                <a:schemeClr val="tx1"/>
              </a:solidFill>
              <a:latin typeface="Helvetica Neue Light" charset="0"/>
              <a:ea typeface="Helvetica Neue Light" charset="0"/>
              <a:cs typeface="Helvetica Neue Light" charset="0"/>
              <a:sym typeface="Helvetica Neue Light" charset="0"/>
            </a:endParaRPr>
          </a:p>
          <a:p>
            <a:pPr algn="r"/>
            <a:r>
              <a:rPr lang="en-US" sz="2800" dirty="0" smtClean="0">
                <a:solidFill>
                  <a:schemeClr val="tx1"/>
                </a:solidFill>
                <a:latin typeface="Helvetica Neue Light" charset="0"/>
                <a:ea typeface="Helvetica Neue Light" charset="0"/>
                <a:cs typeface="Helvetica Neue Light" charset="0"/>
                <a:sym typeface="Helvetica Neue Light" charset="0"/>
              </a:rPr>
              <a:t>Holken </a:t>
            </a:r>
            <a:r>
              <a:rPr lang="en-US" sz="2800" dirty="0">
                <a:solidFill>
                  <a:schemeClr val="tx1"/>
                </a:solidFill>
                <a:latin typeface="Helvetica Neue Light" charset="0"/>
                <a:ea typeface="Helvetica Neue Light" charset="0"/>
                <a:cs typeface="Helvetica Neue Light" charset="0"/>
                <a:sym typeface="Helvetica Neue Light" charset="0"/>
              </a:rPr>
              <a:t>Consultants &amp; </a:t>
            </a:r>
            <a:r>
              <a:rPr lang="en-US" sz="2800" dirty="0" smtClean="0">
                <a:solidFill>
                  <a:schemeClr val="tx1"/>
                </a:solidFill>
                <a:latin typeface="Helvetica Neue Light" charset="0"/>
                <a:ea typeface="Helvetica Neue Light" charset="0"/>
                <a:cs typeface="Helvetica Neue Light" charset="0"/>
                <a:sym typeface="Helvetica Neue Light" charset="0"/>
              </a:rPr>
              <a:t>Partners</a:t>
            </a:r>
          </a:p>
          <a:p>
            <a:pPr algn="r"/>
            <a:endParaRPr lang="en-US" sz="1200" dirty="0" smtClean="0">
              <a:solidFill>
                <a:schemeClr val="tx1"/>
              </a:solidFill>
              <a:latin typeface="Helvetica Neue Light" charset="0"/>
              <a:ea typeface="Helvetica Neue Light" charset="0"/>
              <a:cs typeface="Helvetica Neue Light" charset="0"/>
              <a:sym typeface="Helvetica Neue Light" charset="0"/>
            </a:endParaRPr>
          </a:p>
          <a:p>
            <a:pPr algn="r"/>
            <a:r>
              <a:rPr lang="fr-FR" dirty="0" smtClean="0">
                <a:solidFill>
                  <a:schemeClr val="tx1"/>
                </a:solidFill>
                <a:latin typeface="Helvetica Neue Light" charset="0"/>
                <a:ea typeface="Helvetica Neue Light" charset="0"/>
                <a:cs typeface="Helvetica Neue Light" charset="0"/>
                <a:sym typeface="Helvetica Neue Light" charset="0"/>
              </a:rPr>
              <a:t>holken@holkenconsultants.com</a:t>
            </a:r>
          </a:p>
          <a:p>
            <a:pPr algn="r"/>
            <a:r>
              <a:rPr lang="fr-FR" dirty="0">
                <a:solidFill>
                  <a:schemeClr val="tx1"/>
                </a:solidFill>
                <a:latin typeface="Helvetica Neue Light" charset="0"/>
                <a:ea typeface="Helvetica Neue Light" charset="0"/>
                <a:cs typeface="Helvetica Neue Light" charset="0"/>
                <a:sym typeface="Helvetica Neue Light" charset="0"/>
              </a:rPr>
              <a:t>mathilde.malgrange@holkenconsultants.com</a:t>
            </a:r>
          </a:p>
          <a:p>
            <a:pPr algn="r"/>
            <a:r>
              <a:rPr lang="fr-FR" dirty="0">
                <a:solidFill>
                  <a:schemeClr val="tx1"/>
                </a:solidFill>
                <a:latin typeface="Helvetica Neue Light" charset="0"/>
                <a:ea typeface="Helvetica Neue Light" charset="0"/>
                <a:cs typeface="Helvetica Neue Light" charset="0"/>
                <a:sym typeface="Helvetica Neue Light" charset="0"/>
                <a:hlinkClick r:id="rId2"/>
              </a:rPr>
              <a:t>nael.chehab@</a:t>
            </a:r>
            <a:r>
              <a:rPr lang="fr-FR" dirty="0" smtClean="0">
                <a:solidFill>
                  <a:schemeClr val="tx1"/>
                </a:solidFill>
                <a:latin typeface="Helvetica Neue Light" charset="0"/>
                <a:ea typeface="Helvetica Neue Light" charset="0"/>
                <a:cs typeface="Helvetica Neue Light" charset="0"/>
                <a:sym typeface="Helvetica Neue Light" charset="0"/>
                <a:hlinkClick r:id="rId2"/>
              </a:rPr>
              <a:t>holkenconsultants.com</a:t>
            </a:r>
            <a:endParaRPr lang="fr-FR" dirty="0" smtClean="0">
              <a:solidFill>
                <a:schemeClr val="tx1"/>
              </a:solidFill>
              <a:latin typeface="Helvetica Neue Light" charset="0"/>
              <a:ea typeface="Helvetica Neue Light" charset="0"/>
              <a:cs typeface="Helvetica Neue Light" charset="0"/>
              <a:sym typeface="Helvetica Neue Light" charset="0"/>
            </a:endParaRPr>
          </a:p>
          <a:p>
            <a:pPr algn="r"/>
            <a:endParaRPr lang="fr-FR" sz="1200" dirty="0" smtClean="0">
              <a:solidFill>
                <a:schemeClr val="tx1"/>
              </a:solidFill>
              <a:latin typeface="Helvetica Neue Light" charset="0"/>
              <a:ea typeface="Helvetica Neue Light" charset="0"/>
              <a:cs typeface="Helvetica Neue Light" charset="0"/>
              <a:sym typeface="Helvetica Neue Light" charset="0"/>
            </a:endParaRPr>
          </a:p>
          <a:p>
            <a:pPr algn="r"/>
            <a:r>
              <a:rPr lang="en-US" dirty="0">
                <a:solidFill>
                  <a:schemeClr val="tx1"/>
                </a:solidFill>
                <a:latin typeface="Helvetica Neue Light" charset="0"/>
                <a:ea typeface="Helvetica Neue Light" charset="0"/>
                <a:cs typeface="Helvetica Neue Light" charset="0"/>
                <a:sym typeface="Helvetica Neue Light" charset="0"/>
              </a:rPr>
              <a:t>M +33 (0)664 279 766 T +33(0)145 292 </a:t>
            </a:r>
            <a:r>
              <a:rPr lang="en-US" dirty="0" smtClean="0">
                <a:solidFill>
                  <a:schemeClr val="tx1"/>
                </a:solidFill>
                <a:latin typeface="Helvetica Neue Light" charset="0"/>
                <a:ea typeface="Helvetica Neue Light" charset="0"/>
                <a:cs typeface="Helvetica Neue Light" charset="0"/>
                <a:sym typeface="Helvetica Neue Light" charset="0"/>
              </a:rPr>
              <a:t>839</a:t>
            </a:r>
            <a:endParaRPr lang="fr-FR" dirty="0" smtClean="0">
              <a:solidFill>
                <a:schemeClr val="tx1"/>
              </a:solidFill>
              <a:latin typeface="Helvetica Neue Light" charset="0"/>
              <a:ea typeface="Helvetica Neue Light" charset="0"/>
              <a:cs typeface="Helvetica Neue Light" charset="0"/>
              <a:sym typeface="Helvetica Neue Light" charset="0"/>
            </a:endParaRPr>
          </a:p>
        </p:txBody>
      </p:sp>
      <p:pic>
        <p:nvPicPr>
          <p:cNvPr id="10" name="Picture 9"/>
          <p:cNvPicPr>
            <a:picLocks noChangeAspect="1"/>
          </p:cNvPicPr>
          <p:nvPr/>
        </p:nvPicPr>
        <p:blipFill>
          <a:blip r:embed="rId3"/>
          <a:stretch>
            <a:fillRect/>
          </a:stretch>
        </p:blipFill>
        <p:spPr>
          <a:xfrm>
            <a:off x="10284" y="6226521"/>
            <a:ext cx="832889" cy="494954"/>
          </a:xfrm>
          <a:prstGeom prst="rect">
            <a:avLst/>
          </a:prstGeom>
        </p:spPr>
      </p:pic>
      <p:sp>
        <p:nvSpPr>
          <p:cNvPr id="11" name="TextBox 10"/>
          <p:cNvSpPr txBox="1"/>
          <p:nvPr/>
        </p:nvSpPr>
        <p:spPr>
          <a:xfrm>
            <a:off x="-1" y="-4905"/>
            <a:ext cx="12192000" cy="288000"/>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algn="ctr"/>
            <a:r>
              <a:rPr lang="fr-FR" sz="1200" b="1" dirty="0" smtClean="0">
                <a:solidFill>
                  <a:schemeClr val="bg1"/>
                </a:solidFill>
              </a:rPr>
              <a:t>Questions / réponses</a:t>
            </a:r>
          </a:p>
        </p:txBody>
      </p:sp>
      <p:pic>
        <p:nvPicPr>
          <p:cNvPr id="9" name="Picture 7"/>
          <p:cNvPicPr>
            <a:picLocks noChangeAspect="1" noChangeArrowheads="1"/>
          </p:cNvPicPr>
          <p:nvPr/>
        </p:nvPicPr>
        <p:blipFill>
          <a:blip r:embed="rId4"/>
          <a:srcRect/>
          <a:stretch>
            <a:fillRect/>
          </a:stretch>
        </p:blipFill>
        <p:spPr bwMode="auto">
          <a:xfrm>
            <a:off x="1335496" y="1769534"/>
            <a:ext cx="2516837" cy="2389717"/>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5503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 y="1446696"/>
            <a:ext cx="12192000" cy="400110"/>
          </a:xfrm>
          <a:prstGeom prst="rect">
            <a:avLst/>
          </a:prstGeom>
          <a:noFill/>
        </p:spPr>
        <p:txBody>
          <a:bodyPr wrap="square" rtlCol="0">
            <a:spAutoFit/>
          </a:bodyPr>
          <a:lstStyle/>
          <a:p>
            <a:pPr algn="ctr">
              <a:spcAft>
                <a:spcPts val="1200"/>
              </a:spcAft>
            </a:pPr>
            <a:r>
              <a:rPr lang="fr-FR" sz="2000" b="1" dirty="0" smtClean="0"/>
              <a:t>Un grand merci aux différents acteurs qui ont pris le temps de partager avec nous leurs expertises</a:t>
            </a:r>
          </a:p>
        </p:txBody>
      </p:sp>
      <p:sp>
        <p:nvSpPr>
          <p:cNvPr id="2" name="Slide Number Placeholder 1"/>
          <p:cNvSpPr>
            <a:spLocks noGrp="1"/>
          </p:cNvSpPr>
          <p:nvPr>
            <p:ph type="sldNum" sz="quarter" idx="12"/>
          </p:nvPr>
        </p:nvSpPr>
        <p:spPr/>
        <p:txBody>
          <a:bodyPr/>
          <a:lstStyle/>
          <a:p>
            <a:fld id="{CD6BD365-7C4D-4D63-BC48-4EC92A36A5E6}" type="slidenum">
              <a:rPr lang="fr-FR" smtClean="0"/>
              <a:pPr/>
              <a:t>39</a:t>
            </a:fld>
            <a:endParaRPr lang="fr-FR" dirty="0"/>
          </a:p>
        </p:txBody>
      </p:sp>
      <p:pic>
        <p:nvPicPr>
          <p:cNvPr id="16" name="Picture 15"/>
          <p:cNvPicPr>
            <a:picLocks noChangeAspect="1"/>
          </p:cNvPicPr>
          <p:nvPr/>
        </p:nvPicPr>
        <p:blipFill>
          <a:blip r:embed="rId2"/>
          <a:stretch>
            <a:fillRect/>
          </a:stretch>
        </p:blipFill>
        <p:spPr>
          <a:xfrm>
            <a:off x="10284" y="6226521"/>
            <a:ext cx="832889" cy="494954"/>
          </a:xfrm>
          <a:prstGeom prst="rect">
            <a:avLst/>
          </a:prstGeom>
        </p:spPr>
      </p:pic>
      <p:sp>
        <p:nvSpPr>
          <p:cNvPr id="15" name="ZoneTexte 14"/>
          <p:cNvSpPr txBox="1"/>
          <p:nvPr/>
        </p:nvSpPr>
        <p:spPr>
          <a:xfrm>
            <a:off x="139147" y="2024978"/>
            <a:ext cx="11869693" cy="3539430"/>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3" rtlCol="0">
            <a:spAutoFit/>
          </a:bodyPr>
          <a:lstStyle/>
          <a:p>
            <a:pPr marL="285750" indent="-285750">
              <a:buFont typeface="Wingdings" panose="05000000000000000000" pitchFamily="2" charset="2"/>
              <a:buChar char="ü"/>
            </a:pPr>
            <a:r>
              <a:rPr lang="fr-FR" sz="1500" dirty="0">
                <a:solidFill>
                  <a:schemeClr val="tx1"/>
                </a:solidFill>
              </a:rPr>
              <a:t>AGEFIPH – Association de Gestion des Fonds pour l’Insertion Professionnelle des Handicapés</a:t>
            </a:r>
          </a:p>
          <a:p>
            <a:pPr marL="285750" indent="-285750">
              <a:buFont typeface="Wingdings" panose="05000000000000000000" pitchFamily="2" charset="2"/>
              <a:buChar char="ü"/>
            </a:pPr>
            <a:r>
              <a:rPr lang="fr-FR" sz="1500" dirty="0">
                <a:solidFill>
                  <a:schemeClr val="tx1"/>
                </a:solidFill>
              </a:rPr>
              <a:t>ANLCI – Agence nationale de la lutte contre l'illettrisme</a:t>
            </a:r>
          </a:p>
          <a:p>
            <a:pPr marL="285750" indent="-285750">
              <a:buFont typeface="Wingdings" panose="05000000000000000000" pitchFamily="2" charset="2"/>
              <a:buChar char="ü"/>
            </a:pPr>
            <a:r>
              <a:rPr lang="fr-FR" sz="1500" dirty="0">
                <a:solidFill>
                  <a:schemeClr val="tx1"/>
                </a:solidFill>
              </a:rPr>
              <a:t>BNF – Musée de l’Opéra</a:t>
            </a:r>
          </a:p>
          <a:p>
            <a:pPr marL="285750" indent="-285750">
              <a:buFont typeface="Wingdings" panose="05000000000000000000" pitchFamily="2" charset="2"/>
              <a:buChar char="ü"/>
            </a:pPr>
            <a:r>
              <a:rPr lang="fr-FR" sz="1500" dirty="0" err="1">
                <a:solidFill>
                  <a:schemeClr val="tx1"/>
                </a:solidFill>
              </a:rPr>
              <a:t>CAP’acité</a:t>
            </a:r>
            <a:endParaRPr lang="fr-FR" sz="1500" dirty="0">
              <a:solidFill>
                <a:schemeClr val="tx1"/>
              </a:solidFill>
            </a:endParaRPr>
          </a:p>
          <a:p>
            <a:pPr marL="285750" indent="-285750">
              <a:buFont typeface="Wingdings" panose="05000000000000000000" pitchFamily="2" charset="2"/>
              <a:buChar char="ü"/>
            </a:pPr>
            <a:r>
              <a:rPr lang="fr-FR" sz="1500" dirty="0">
                <a:solidFill>
                  <a:schemeClr val="tx1"/>
                </a:solidFill>
              </a:rPr>
              <a:t>CAPITO (</a:t>
            </a:r>
            <a:r>
              <a:rPr lang="fr-FR" sz="1500" dirty="0" err="1">
                <a:solidFill>
                  <a:schemeClr val="tx1"/>
                </a:solidFill>
              </a:rPr>
              <a:t>Easy</a:t>
            </a:r>
            <a:r>
              <a:rPr lang="fr-FR" sz="1500" dirty="0">
                <a:solidFill>
                  <a:schemeClr val="tx1"/>
                </a:solidFill>
              </a:rPr>
              <a:t>-to-Read – Autriche)</a:t>
            </a:r>
          </a:p>
          <a:p>
            <a:pPr marL="285750" indent="-285750">
              <a:buFont typeface="Wingdings" panose="05000000000000000000" pitchFamily="2" charset="2"/>
              <a:buChar char="ü"/>
            </a:pPr>
            <a:r>
              <a:rPr lang="fr-FR" sz="1500" dirty="0">
                <a:solidFill>
                  <a:schemeClr val="tx1"/>
                </a:solidFill>
              </a:rPr>
              <a:t>CIH – Comité Interministériel du Handicap</a:t>
            </a:r>
          </a:p>
          <a:p>
            <a:pPr marL="285750" indent="-285750">
              <a:buFont typeface="Wingdings" panose="05000000000000000000" pitchFamily="2" charset="2"/>
              <a:buChar char="ü"/>
            </a:pPr>
            <a:r>
              <a:rPr lang="fr-FR" sz="1500" dirty="0">
                <a:solidFill>
                  <a:schemeClr val="tx1"/>
                </a:solidFill>
              </a:rPr>
              <a:t>CISIRH – Ministère des Finances</a:t>
            </a:r>
          </a:p>
          <a:p>
            <a:pPr marL="285750" indent="-285750">
              <a:buFont typeface="Wingdings" panose="05000000000000000000" pitchFamily="2" charset="2"/>
              <a:buChar char="ü"/>
            </a:pPr>
            <a:r>
              <a:rPr lang="fr-FR" sz="1500" dirty="0">
                <a:solidFill>
                  <a:schemeClr val="tx1"/>
                </a:solidFill>
              </a:rPr>
              <a:t>Cité des Sciences</a:t>
            </a:r>
          </a:p>
          <a:p>
            <a:pPr marL="285750" indent="-285750">
              <a:buFont typeface="Wingdings" panose="05000000000000000000" pitchFamily="2" charset="2"/>
              <a:buChar char="ü"/>
            </a:pPr>
            <a:r>
              <a:rPr lang="fr-FR" sz="1500" dirty="0">
                <a:solidFill>
                  <a:schemeClr val="tx1"/>
                </a:solidFill>
              </a:rPr>
              <a:t>CNAM-CAF</a:t>
            </a:r>
          </a:p>
          <a:p>
            <a:pPr marL="285750" indent="-285750">
              <a:buFont typeface="Wingdings" panose="05000000000000000000" pitchFamily="2" charset="2"/>
              <a:buChar char="ü"/>
            </a:pPr>
            <a:r>
              <a:rPr lang="fr-FR" sz="1500" dirty="0">
                <a:solidFill>
                  <a:schemeClr val="tx1"/>
                </a:solidFill>
              </a:rPr>
              <a:t>CNSA - Caisse nationale de solidarité pour l’autonomie </a:t>
            </a:r>
          </a:p>
          <a:p>
            <a:pPr marL="285750" indent="-285750">
              <a:buFont typeface="Wingdings" panose="05000000000000000000" pitchFamily="2" charset="2"/>
              <a:buChar char="ü"/>
            </a:pPr>
            <a:r>
              <a:rPr lang="fr-FR" sz="1500" dirty="0">
                <a:solidFill>
                  <a:schemeClr val="tx1"/>
                </a:solidFill>
              </a:rPr>
              <a:t>DICOM – Délégation à la Communication</a:t>
            </a:r>
          </a:p>
          <a:p>
            <a:pPr marL="285750" indent="-285750">
              <a:buFont typeface="Wingdings" panose="05000000000000000000" pitchFamily="2" charset="2"/>
              <a:buChar char="ü"/>
            </a:pPr>
            <a:r>
              <a:rPr lang="fr-FR" sz="1500" dirty="0">
                <a:solidFill>
                  <a:schemeClr val="tx1"/>
                </a:solidFill>
              </a:rPr>
              <a:t>DINSIC - Direction interministérielle du numérique et du système d'information et de communication de l'État</a:t>
            </a:r>
          </a:p>
          <a:p>
            <a:pPr marL="285750" indent="-285750">
              <a:buFont typeface="Wingdings" panose="05000000000000000000" pitchFamily="2" charset="2"/>
              <a:buChar char="ü"/>
            </a:pPr>
            <a:r>
              <a:rPr lang="fr-FR" sz="1500" dirty="0">
                <a:solidFill>
                  <a:schemeClr val="tx1"/>
                </a:solidFill>
              </a:rPr>
              <a:t>Edition </a:t>
            </a:r>
            <a:r>
              <a:rPr lang="fr-FR" sz="1500" dirty="0" err="1">
                <a:solidFill>
                  <a:schemeClr val="tx1"/>
                </a:solidFill>
              </a:rPr>
              <a:t>Escalire</a:t>
            </a:r>
            <a:endParaRPr lang="fr-FR" sz="1500" dirty="0">
              <a:solidFill>
                <a:schemeClr val="tx1"/>
              </a:solidFill>
            </a:endParaRPr>
          </a:p>
          <a:p>
            <a:pPr marL="285750" indent="-285750">
              <a:buFont typeface="Wingdings" panose="05000000000000000000" pitchFamily="2" charset="2"/>
              <a:buChar char="ü"/>
            </a:pPr>
            <a:r>
              <a:rPr lang="fr-FR" sz="1500" dirty="0" err="1">
                <a:solidFill>
                  <a:schemeClr val="tx1"/>
                </a:solidFill>
              </a:rPr>
              <a:t>Fenacerci</a:t>
            </a:r>
            <a:r>
              <a:rPr lang="fr-FR" sz="1500" dirty="0">
                <a:solidFill>
                  <a:schemeClr val="tx1"/>
                </a:solidFill>
              </a:rPr>
              <a:t> (</a:t>
            </a:r>
            <a:r>
              <a:rPr lang="fr-FR" sz="1500" dirty="0" err="1">
                <a:solidFill>
                  <a:schemeClr val="tx1"/>
                </a:solidFill>
              </a:rPr>
              <a:t>Easy</a:t>
            </a:r>
            <a:r>
              <a:rPr lang="fr-FR" sz="1500" dirty="0">
                <a:solidFill>
                  <a:schemeClr val="tx1"/>
                </a:solidFill>
              </a:rPr>
              <a:t>-to-Read – Portugal) </a:t>
            </a:r>
          </a:p>
          <a:p>
            <a:pPr marL="285750" indent="-285750">
              <a:buFont typeface="Wingdings" panose="05000000000000000000" pitchFamily="2" charset="2"/>
              <a:buChar char="ü"/>
            </a:pPr>
            <a:r>
              <a:rPr lang="fr-FR" sz="1500" dirty="0">
                <a:solidFill>
                  <a:schemeClr val="tx1"/>
                </a:solidFill>
              </a:rPr>
              <a:t>Inclusion Ireland (</a:t>
            </a:r>
            <a:r>
              <a:rPr lang="fr-FR" sz="1500" dirty="0" err="1">
                <a:solidFill>
                  <a:schemeClr val="tx1"/>
                </a:solidFill>
              </a:rPr>
              <a:t>Easy</a:t>
            </a:r>
            <a:r>
              <a:rPr lang="fr-FR" sz="1500" dirty="0">
                <a:solidFill>
                  <a:schemeClr val="tx1"/>
                </a:solidFill>
              </a:rPr>
              <a:t>-to-Read – Irlande)</a:t>
            </a:r>
          </a:p>
          <a:p>
            <a:pPr marL="285750" indent="-285750">
              <a:buFont typeface="Wingdings" panose="05000000000000000000" pitchFamily="2" charset="2"/>
              <a:buChar char="ü"/>
            </a:pPr>
            <a:r>
              <a:rPr lang="fr-FR" sz="1500" dirty="0" err="1">
                <a:solidFill>
                  <a:schemeClr val="tx1"/>
                </a:solidFill>
              </a:rPr>
              <a:t>Klaro</a:t>
            </a:r>
            <a:r>
              <a:rPr lang="fr-FR" sz="1500" dirty="0">
                <a:solidFill>
                  <a:schemeClr val="tx1"/>
                </a:solidFill>
              </a:rPr>
              <a:t> (</a:t>
            </a:r>
            <a:r>
              <a:rPr lang="fr-FR" sz="1500" dirty="0" err="1">
                <a:solidFill>
                  <a:schemeClr val="tx1"/>
                </a:solidFill>
              </a:rPr>
              <a:t>Easy</a:t>
            </a:r>
            <a:r>
              <a:rPr lang="fr-FR" sz="1500" dirty="0">
                <a:solidFill>
                  <a:schemeClr val="tx1"/>
                </a:solidFill>
              </a:rPr>
              <a:t>-to-Read – Luxembourg)</a:t>
            </a:r>
          </a:p>
          <a:p>
            <a:pPr marL="285750" indent="-285750">
              <a:buFont typeface="Wingdings" panose="05000000000000000000" pitchFamily="2" charset="2"/>
              <a:buChar char="ü"/>
            </a:pPr>
            <a:r>
              <a:rPr lang="fr-FR" sz="1500" dirty="0" err="1">
                <a:solidFill>
                  <a:schemeClr val="tx1"/>
                </a:solidFill>
              </a:rPr>
              <a:t>Leichte</a:t>
            </a:r>
            <a:r>
              <a:rPr lang="fr-FR" sz="1500" dirty="0">
                <a:solidFill>
                  <a:schemeClr val="tx1"/>
                </a:solidFill>
              </a:rPr>
              <a:t> </a:t>
            </a:r>
            <a:r>
              <a:rPr lang="fr-FR" sz="1500" dirty="0" err="1">
                <a:solidFill>
                  <a:schemeClr val="tx1"/>
                </a:solidFill>
              </a:rPr>
              <a:t>Sprache</a:t>
            </a:r>
            <a:r>
              <a:rPr lang="fr-FR" sz="1500" dirty="0">
                <a:solidFill>
                  <a:schemeClr val="tx1"/>
                </a:solidFill>
              </a:rPr>
              <a:t> (</a:t>
            </a:r>
            <a:r>
              <a:rPr lang="fr-FR" sz="1500" dirty="0" err="1">
                <a:solidFill>
                  <a:schemeClr val="tx1"/>
                </a:solidFill>
              </a:rPr>
              <a:t>Easy</a:t>
            </a:r>
            <a:r>
              <a:rPr lang="fr-FR" sz="1500" dirty="0">
                <a:solidFill>
                  <a:schemeClr val="tx1"/>
                </a:solidFill>
              </a:rPr>
              <a:t>-to-Read – Allemagne)</a:t>
            </a:r>
          </a:p>
          <a:p>
            <a:pPr marL="285750" indent="-285750">
              <a:buFont typeface="Wingdings" panose="05000000000000000000" pitchFamily="2" charset="2"/>
              <a:buChar char="ü"/>
            </a:pPr>
            <a:r>
              <a:rPr lang="fr-FR" sz="1500" dirty="0">
                <a:solidFill>
                  <a:schemeClr val="tx1"/>
                </a:solidFill>
              </a:rPr>
              <a:t>Maison Victor Hugo</a:t>
            </a:r>
          </a:p>
          <a:p>
            <a:pPr marL="285750" indent="-285750">
              <a:buFont typeface="Wingdings" panose="05000000000000000000" pitchFamily="2" charset="2"/>
              <a:buChar char="ü"/>
            </a:pPr>
            <a:r>
              <a:rPr lang="fr-FR" sz="1500" dirty="0">
                <a:solidFill>
                  <a:schemeClr val="tx1"/>
                </a:solidFill>
              </a:rPr>
              <a:t>Ministère de l’Education </a:t>
            </a:r>
            <a:r>
              <a:rPr lang="fr-FR" sz="1500" dirty="0" smtClean="0">
                <a:solidFill>
                  <a:schemeClr val="tx1"/>
                </a:solidFill>
              </a:rPr>
              <a:t>Nationale</a:t>
            </a:r>
          </a:p>
          <a:p>
            <a:pPr marL="285750" indent="-285750">
              <a:buFont typeface="Wingdings" panose="05000000000000000000" pitchFamily="2" charset="2"/>
              <a:buChar char="ü"/>
            </a:pPr>
            <a:r>
              <a:rPr lang="fr-FR" sz="1500" dirty="0" smtClean="0">
                <a:solidFill>
                  <a:schemeClr val="tx1"/>
                </a:solidFill>
              </a:rPr>
              <a:t>Ministère </a:t>
            </a:r>
            <a:r>
              <a:rPr lang="fr-FR" sz="1500" dirty="0">
                <a:solidFill>
                  <a:schemeClr val="tx1"/>
                </a:solidFill>
              </a:rPr>
              <a:t>de la Cohésion Sociale</a:t>
            </a:r>
          </a:p>
          <a:p>
            <a:pPr marL="285750" indent="-285750">
              <a:buFont typeface="Wingdings" panose="05000000000000000000" pitchFamily="2" charset="2"/>
              <a:buChar char="ü"/>
            </a:pPr>
            <a:r>
              <a:rPr lang="fr-FR" sz="1500" dirty="0">
                <a:solidFill>
                  <a:schemeClr val="tx1"/>
                </a:solidFill>
              </a:rPr>
              <a:t>Mission Numérique de la Gendarmerie Nationale (MNGN)</a:t>
            </a:r>
          </a:p>
          <a:p>
            <a:pPr marL="285750" indent="-285750">
              <a:buFont typeface="Wingdings" panose="05000000000000000000" pitchFamily="2" charset="2"/>
              <a:buChar char="ü"/>
            </a:pPr>
            <a:r>
              <a:rPr lang="fr-FR" sz="1500" dirty="0">
                <a:solidFill>
                  <a:schemeClr val="tx1"/>
                </a:solidFill>
              </a:rPr>
              <a:t>Municipalité (Mairie du 19eme) : Affaires sociales et Handicaps </a:t>
            </a:r>
          </a:p>
          <a:p>
            <a:pPr marL="285750" indent="-285750">
              <a:buFont typeface="Wingdings" panose="05000000000000000000" pitchFamily="2" charset="2"/>
              <a:buChar char="ü"/>
            </a:pPr>
            <a:r>
              <a:rPr lang="fr-FR" sz="1500" dirty="0">
                <a:solidFill>
                  <a:schemeClr val="tx1"/>
                </a:solidFill>
              </a:rPr>
              <a:t>Musée d’Orsay et Louvre</a:t>
            </a:r>
          </a:p>
          <a:p>
            <a:pPr marL="285750" indent="-285750">
              <a:buFont typeface="Wingdings" panose="05000000000000000000" pitchFamily="2" charset="2"/>
              <a:buChar char="ü"/>
            </a:pPr>
            <a:r>
              <a:rPr lang="fr-FR" sz="1500" dirty="0" err="1">
                <a:solidFill>
                  <a:schemeClr val="tx1"/>
                </a:solidFill>
              </a:rPr>
              <a:t>OrangeLab</a:t>
            </a:r>
            <a:endParaRPr lang="fr-FR" sz="1500" dirty="0">
              <a:solidFill>
                <a:schemeClr val="tx1"/>
              </a:solidFill>
            </a:endParaRPr>
          </a:p>
          <a:p>
            <a:pPr marL="285750" indent="-285750">
              <a:buFont typeface="Wingdings" panose="05000000000000000000" pitchFamily="2" charset="2"/>
              <a:buChar char="ü"/>
            </a:pPr>
            <a:r>
              <a:rPr lang="fr-FR" sz="1500" dirty="0">
                <a:solidFill>
                  <a:schemeClr val="tx1"/>
                </a:solidFill>
              </a:rPr>
              <a:t>Papillons Blancs</a:t>
            </a:r>
          </a:p>
          <a:p>
            <a:pPr marL="285750" indent="-285750">
              <a:buFont typeface="Wingdings" panose="05000000000000000000" pitchFamily="2" charset="2"/>
              <a:buChar char="ü"/>
            </a:pPr>
            <a:r>
              <a:rPr lang="fr-FR" sz="1500" dirty="0">
                <a:solidFill>
                  <a:schemeClr val="tx1"/>
                </a:solidFill>
              </a:rPr>
              <a:t>Pôle emploi</a:t>
            </a:r>
          </a:p>
          <a:p>
            <a:pPr marL="285750" indent="-285750">
              <a:buFont typeface="Wingdings" panose="05000000000000000000" pitchFamily="2" charset="2"/>
              <a:buChar char="ü"/>
            </a:pPr>
            <a:r>
              <a:rPr lang="fr-FR" sz="1500" dirty="0">
                <a:solidFill>
                  <a:schemeClr val="tx1"/>
                </a:solidFill>
              </a:rPr>
              <a:t>Santé Publique</a:t>
            </a:r>
          </a:p>
          <a:p>
            <a:pPr marL="285750" indent="-285750">
              <a:buFont typeface="Wingdings" panose="05000000000000000000" pitchFamily="2" charset="2"/>
              <a:buChar char="ü"/>
            </a:pPr>
            <a:r>
              <a:rPr lang="fr-FR" sz="1500" dirty="0">
                <a:solidFill>
                  <a:schemeClr val="tx1"/>
                </a:solidFill>
              </a:rPr>
              <a:t>SNCF</a:t>
            </a:r>
          </a:p>
          <a:p>
            <a:pPr marL="285750" indent="-285750">
              <a:buFont typeface="Wingdings" panose="05000000000000000000" pitchFamily="2" charset="2"/>
              <a:buChar char="ü"/>
            </a:pPr>
            <a:r>
              <a:rPr lang="fr-FR" sz="1500" dirty="0" err="1">
                <a:solidFill>
                  <a:schemeClr val="tx1"/>
                </a:solidFill>
              </a:rPr>
              <a:t>Textoh</a:t>
            </a:r>
            <a:r>
              <a:rPr lang="fr-FR" sz="1500" dirty="0">
                <a:solidFill>
                  <a:schemeClr val="tx1"/>
                </a:solidFill>
              </a:rPr>
              <a:t>!</a:t>
            </a:r>
          </a:p>
          <a:p>
            <a:pPr marL="285750" indent="-285750">
              <a:buFont typeface="Wingdings" panose="05000000000000000000" pitchFamily="2" charset="2"/>
              <a:buChar char="ü"/>
            </a:pPr>
            <a:r>
              <a:rPr lang="fr-FR" sz="1500" dirty="0">
                <a:solidFill>
                  <a:schemeClr val="tx1"/>
                </a:solidFill>
              </a:rPr>
              <a:t>Vie et Avenir / </a:t>
            </a:r>
            <a:r>
              <a:rPr lang="fr-FR" sz="1500" dirty="0" smtClean="0">
                <a:solidFill>
                  <a:schemeClr val="tx1"/>
                </a:solidFill>
              </a:rPr>
              <a:t>SAPHMA</a:t>
            </a:r>
            <a:endParaRPr lang="fr-FR" sz="1500" dirty="0">
              <a:solidFill>
                <a:schemeClr val="tx1"/>
              </a:solidFill>
            </a:endParaRPr>
          </a:p>
        </p:txBody>
      </p:sp>
      <p:pic>
        <p:nvPicPr>
          <p:cNvPr id="17" name="image4.png"/>
          <p:cNvPicPr/>
          <p:nvPr/>
        </p:nvPicPr>
        <p:blipFill>
          <a:blip r:embed="rId3"/>
          <a:srcRect/>
          <a:stretch>
            <a:fillRect/>
          </a:stretch>
        </p:blipFill>
        <p:spPr>
          <a:xfrm>
            <a:off x="967717" y="5678303"/>
            <a:ext cx="553720" cy="543560"/>
          </a:xfrm>
          <a:prstGeom prst="rect">
            <a:avLst/>
          </a:prstGeom>
          <a:ln/>
        </p:spPr>
      </p:pic>
      <p:pic>
        <p:nvPicPr>
          <p:cNvPr id="18" name="image2.jpg"/>
          <p:cNvPicPr/>
          <p:nvPr/>
        </p:nvPicPr>
        <p:blipFill>
          <a:blip r:embed="rId4"/>
          <a:srcRect/>
          <a:stretch>
            <a:fillRect/>
          </a:stretch>
        </p:blipFill>
        <p:spPr>
          <a:xfrm>
            <a:off x="2078992" y="5678250"/>
            <a:ext cx="1785620" cy="543560"/>
          </a:xfrm>
          <a:prstGeom prst="rect">
            <a:avLst/>
          </a:prstGeom>
          <a:ln/>
        </p:spPr>
      </p:pic>
      <p:pic>
        <p:nvPicPr>
          <p:cNvPr id="19" name="image7.jpg"/>
          <p:cNvPicPr/>
          <p:nvPr/>
        </p:nvPicPr>
        <p:blipFill>
          <a:blip r:embed="rId5"/>
          <a:srcRect/>
          <a:stretch>
            <a:fillRect/>
          </a:stretch>
        </p:blipFill>
        <p:spPr>
          <a:xfrm>
            <a:off x="4422167" y="5678250"/>
            <a:ext cx="1905000" cy="543560"/>
          </a:xfrm>
          <a:prstGeom prst="rect">
            <a:avLst/>
          </a:prstGeom>
          <a:ln/>
        </p:spPr>
      </p:pic>
      <p:pic>
        <p:nvPicPr>
          <p:cNvPr id="20" name="image1.png"/>
          <p:cNvPicPr/>
          <p:nvPr/>
        </p:nvPicPr>
        <p:blipFill>
          <a:blip r:embed="rId6"/>
          <a:srcRect/>
          <a:stretch>
            <a:fillRect/>
          </a:stretch>
        </p:blipFill>
        <p:spPr>
          <a:xfrm>
            <a:off x="6884721" y="5678250"/>
            <a:ext cx="2007227" cy="543562"/>
          </a:xfrm>
          <a:prstGeom prst="rect">
            <a:avLst/>
          </a:prstGeom>
          <a:ln/>
        </p:spPr>
      </p:pic>
      <p:pic>
        <p:nvPicPr>
          <p:cNvPr id="21" name="image3.jpg"/>
          <p:cNvPicPr/>
          <p:nvPr/>
        </p:nvPicPr>
        <p:blipFill>
          <a:blip r:embed="rId7"/>
          <a:srcRect/>
          <a:stretch>
            <a:fillRect/>
          </a:stretch>
        </p:blipFill>
        <p:spPr>
          <a:xfrm>
            <a:off x="9449503" y="5682342"/>
            <a:ext cx="1763395" cy="539468"/>
          </a:xfrm>
          <a:prstGeom prst="rect">
            <a:avLst/>
          </a:prstGeom>
          <a:ln/>
        </p:spPr>
      </p:pic>
      <p:sp>
        <p:nvSpPr>
          <p:cNvPr id="22" name="TextBox 21"/>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a:solidFill>
                  <a:schemeClr val="accent5">
                    <a:lumMod val="75000"/>
                  </a:schemeClr>
                </a:solidFill>
              </a:rPr>
              <a:t>Remerciements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17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4">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7" name="Slide Number Placeholder 6"/>
          <p:cNvSpPr>
            <a:spLocks noGrp="1"/>
          </p:cNvSpPr>
          <p:nvPr>
            <p:ph type="sldNum" sz="quarter" idx="12"/>
          </p:nvPr>
        </p:nvSpPr>
        <p:spPr/>
        <p:txBody>
          <a:bodyPr/>
          <a:lstStyle/>
          <a:p>
            <a:fld id="{CD6BD365-7C4D-4D63-BC48-4EC92A36A5E6}" type="slidenum">
              <a:rPr lang="fr-FR" smtClean="0"/>
              <a:pPr/>
              <a:t>4</a:t>
            </a:fld>
            <a:endParaRPr lang="fr-FR" dirty="0"/>
          </a:p>
        </p:txBody>
      </p:sp>
      <p:sp>
        <p:nvSpPr>
          <p:cNvPr id="9" name="TextBox 8"/>
          <p:cNvSpPr txBox="1"/>
          <p:nvPr/>
        </p:nvSpPr>
        <p:spPr>
          <a:xfrm>
            <a:off x="139147" y="1508893"/>
            <a:ext cx="11917017" cy="3939540"/>
          </a:xfrm>
          <a:prstGeom prst="rect">
            <a:avLst/>
          </a:prstGeom>
          <a:ln w="25400">
            <a:solidFill>
              <a:srgbClr val="00009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4288">
              <a:spcAft>
                <a:spcPts val="1200"/>
              </a:spcAft>
              <a:buClr>
                <a:schemeClr val="accent5">
                  <a:lumMod val="75000"/>
                </a:schemeClr>
              </a:buClr>
              <a:buSzPct val="125000"/>
            </a:pPr>
            <a:r>
              <a:rPr lang="fr-FR" dirty="0" smtClean="0">
                <a:solidFill>
                  <a:schemeClr val="tx1"/>
                </a:solidFill>
              </a:rPr>
              <a:t>Réaliser une étude qualitative sur le FALC (Facile à Lire et à Comprendre) : </a:t>
            </a:r>
          </a:p>
          <a:p>
            <a:pPr marL="14288">
              <a:spcAft>
                <a:spcPts val="1200"/>
              </a:spcAft>
              <a:buClr>
                <a:schemeClr val="accent5">
                  <a:lumMod val="75000"/>
                </a:schemeClr>
              </a:buClr>
              <a:buSzPct val="125000"/>
            </a:pPr>
            <a:r>
              <a:rPr lang="fr-FR" sz="2400" dirty="0" smtClean="0">
                <a:solidFill>
                  <a:srgbClr val="000090"/>
                </a:solidFill>
              </a:rPr>
              <a:t>« Recueil des besoins, difficultés </a:t>
            </a:r>
            <a:r>
              <a:rPr lang="fr-FR" sz="2400" dirty="0">
                <a:solidFill>
                  <a:srgbClr val="000090"/>
                </a:solidFill>
              </a:rPr>
              <a:t>sur les pratiques, méthodes et </a:t>
            </a:r>
            <a:r>
              <a:rPr lang="fr-FR" sz="2400" dirty="0" smtClean="0">
                <a:solidFill>
                  <a:srgbClr val="000090"/>
                </a:solidFill>
              </a:rPr>
              <a:t>procédures </a:t>
            </a:r>
            <a:r>
              <a:rPr lang="fr-FR" sz="2400" dirty="0">
                <a:solidFill>
                  <a:srgbClr val="000090"/>
                </a:solidFill>
              </a:rPr>
              <a:t>auprès des acteurs publics, </a:t>
            </a:r>
            <a:r>
              <a:rPr lang="fr-FR" sz="2400" dirty="0" smtClean="0">
                <a:solidFill>
                  <a:srgbClr val="000090"/>
                </a:solidFill>
              </a:rPr>
              <a:t>privés et associatifs. »</a:t>
            </a:r>
          </a:p>
          <a:p>
            <a:pPr marL="14288">
              <a:spcAft>
                <a:spcPts val="1200"/>
              </a:spcAft>
              <a:buClr>
                <a:schemeClr val="accent5">
                  <a:lumMod val="75000"/>
                </a:schemeClr>
              </a:buClr>
              <a:buSzPct val="125000"/>
            </a:pPr>
            <a:endParaRPr lang="fr-FR" b="1" dirty="0" smtClean="0">
              <a:ln>
                <a:solidFill>
                  <a:srgbClr val="000090"/>
                </a:solidFill>
              </a:ln>
              <a:solidFill>
                <a:schemeClr val="tx1"/>
              </a:solidFill>
            </a:endParaRPr>
          </a:p>
          <a:p>
            <a:pPr marL="358775" lvl="1" indent="-342900">
              <a:spcAft>
                <a:spcPts val="1200"/>
              </a:spcAft>
              <a:buClr>
                <a:srgbClr val="FFC000"/>
              </a:buClr>
              <a:buFont typeface="Wingdings" panose="05000000000000000000" pitchFamily="2" charset="2"/>
              <a:buChar char="Ø"/>
            </a:pPr>
            <a:r>
              <a:rPr lang="fr-FR" dirty="0" smtClean="0">
                <a:solidFill>
                  <a:schemeClr val="tx1"/>
                </a:solidFill>
              </a:rPr>
              <a:t>Identifier </a:t>
            </a:r>
            <a:r>
              <a:rPr lang="fr-FR" dirty="0">
                <a:solidFill>
                  <a:schemeClr val="tx1"/>
                </a:solidFill>
              </a:rPr>
              <a:t>les différents acteurs (privés, publics, associatifs) qui produisent</a:t>
            </a:r>
            <a:r>
              <a:rPr lang="fr-FR" dirty="0" smtClean="0">
                <a:solidFill>
                  <a:schemeClr val="tx1"/>
                </a:solidFill>
              </a:rPr>
              <a:t> (susceptibles de produire) du FALC.</a:t>
            </a:r>
            <a:endParaRPr lang="fr-FR" sz="1400" dirty="0" smtClean="0">
              <a:solidFill>
                <a:schemeClr val="tx1"/>
              </a:solidFill>
            </a:endParaRPr>
          </a:p>
          <a:p>
            <a:pPr marL="358775" lvl="1" indent="-342900">
              <a:spcAft>
                <a:spcPts val="1200"/>
              </a:spcAft>
              <a:buClr>
                <a:srgbClr val="FFC000"/>
              </a:buClr>
              <a:buFont typeface="Wingdings" panose="05000000000000000000" pitchFamily="2" charset="2"/>
              <a:buChar char="Ø"/>
            </a:pPr>
            <a:r>
              <a:rPr lang="fr-FR" dirty="0" smtClean="0">
                <a:solidFill>
                  <a:schemeClr val="tx1"/>
                </a:solidFill>
              </a:rPr>
              <a:t>Elaborer le guide d’entretien.</a:t>
            </a:r>
            <a:endParaRPr lang="fr-FR" sz="1400" dirty="0" smtClean="0">
              <a:solidFill>
                <a:schemeClr val="tx1"/>
              </a:solidFill>
            </a:endParaRPr>
          </a:p>
          <a:p>
            <a:pPr marL="358775" lvl="1" indent="-342900">
              <a:spcAft>
                <a:spcPts val="1200"/>
              </a:spcAft>
              <a:buClr>
                <a:srgbClr val="FFC000"/>
              </a:buClr>
              <a:buFont typeface="Wingdings" panose="05000000000000000000" pitchFamily="2" charset="2"/>
              <a:buChar char="Ø"/>
            </a:pPr>
            <a:r>
              <a:rPr lang="fr-FR" dirty="0" smtClean="0">
                <a:solidFill>
                  <a:schemeClr val="tx1"/>
                </a:solidFill>
              </a:rPr>
              <a:t>Mener des entretiens (± 1h / entretien).</a:t>
            </a:r>
            <a:endParaRPr lang="fr-FR" sz="1400" dirty="0" smtClean="0">
              <a:solidFill>
                <a:schemeClr val="tx1"/>
              </a:solidFill>
            </a:endParaRPr>
          </a:p>
          <a:p>
            <a:pPr marL="358775" lvl="1" indent="-342900">
              <a:spcAft>
                <a:spcPts val="1200"/>
              </a:spcAft>
              <a:buClr>
                <a:srgbClr val="FFC000"/>
              </a:buClr>
              <a:buFont typeface="Wingdings" panose="05000000000000000000" pitchFamily="2" charset="2"/>
              <a:buChar char="Ø"/>
            </a:pPr>
            <a:r>
              <a:rPr lang="fr-FR" dirty="0" smtClean="0">
                <a:solidFill>
                  <a:schemeClr val="tx1"/>
                </a:solidFill>
              </a:rPr>
              <a:t>Rédiger le rapport qui sera publié après la validation des partenaires du projet SIMPLES.</a:t>
            </a:r>
          </a:p>
          <a:p>
            <a:pPr marL="285750" indent="-285750">
              <a:spcAft>
                <a:spcPts val="1200"/>
              </a:spcAft>
              <a:buFontTx/>
              <a:buChar char="-"/>
            </a:pPr>
            <a:endParaRPr lang="fr-FR" sz="2400" dirty="0"/>
          </a:p>
        </p:txBody>
      </p:sp>
      <p:pic>
        <p:nvPicPr>
          <p:cNvPr id="15" name="Picture 14"/>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smtClean="0">
                <a:solidFill>
                  <a:schemeClr val="accent5"/>
                </a:solidFill>
              </a:rPr>
              <a:t>Objectifs</a:t>
            </a:r>
            <a:endParaRPr lang="fr-FR" sz="3200" b="1" dirty="0">
              <a:solidFill>
                <a:schemeClr val="accent5"/>
              </a:solidFill>
            </a:endParaRPr>
          </a:p>
        </p:txBody>
      </p:sp>
      <p:sp>
        <p:nvSpPr>
          <p:cNvPr id="12" name="TextBox 11"/>
          <p:cNvSpPr txBox="1"/>
          <p:nvPr/>
        </p:nvSpPr>
        <p:spPr>
          <a:xfrm>
            <a:off x="-1" y="-4905"/>
            <a:ext cx="12192000" cy="307777"/>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400" b="1" dirty="0" smtClean="0">
                <a:solidFill>
                  <a:schemeClr val="bg1"/>
                </a:solidFill>
              </a:rPr>
              <a:t>Synthèse</a:t>
            </a:r>
          </a:p>
          <a:p>
            <a:pPr algn="ctr"/>
            <a:r>
              <a:rPr lang="fr-FR" sz="1400" b="1" dirty="0" smtClean="0">
                <a:solidFill>
                  <a:schemeClr val="accent5">
                    <a:lumMod val="60000"/>
                    <a:lumOff val="40000"/>
                  </a:schemeClr>
                </a:solidFill>
              </a:rPr>
              <a:t>Résultats</a:t>
            </a:r>
          </a:p>
          <a:p>
            <a:pPr algn="ctr"/>
            <a:r>
              <a:rPr lang="fr-FR" sz="1400" b="1" dirty="0" smtClean="0">
                <a:solidFill>
                  <a:schemeClr val="accent5">
                    <a:lumMod val="60000"/>
                    <a:lumOff val="40000"/>
                  </a:schemeClr>
                </a:solidFill>
              </a:rPr>
              <a:t>Discussion</a:t>
            </a:r>
          </a:p>
          <a:p>
            <a:pPr algn="ctr"/>
            <a:r>
              <a:rPr lang="fr-FR" sz="1400" b="1" dirty="0" smtClean="0">
                <a:solidFill>
                  <a:schemeClr val="accent5">
                    <a:lumMod val="60000"/>
                    <a:lumOff val="40000"/>
                  </a:schemeClr>
                </a:solidFill>
              </a:rPr>
              <a:t>Recommandations</a:t>
            </a:r>
          </a:p>
          <a:p>
            <a:pPr algn="ctr"/>
            <a:r>
              <a:rPr lang="fr-FR" sz="14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1347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6437" y="1622554"/>
            <a:ext cx="9859123" cy="4066138"/>
          </a:xfrm>
          <a:prstGeom prst="rect">
            <a:avLst/>
          </a:prstGeom>
        </p:spPr>
      </p:pic>
      <p:sp>
        <p:nvSpPr>
          <p:cNvPr id="6" name="Freeform 5"/>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7" name="Freeform 6"/>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8" name="Slide Number Placeholder 1"/>
          <p:cNvSpPr>
            <a:spLocks noGrp="1"/>
          </p:cNvSpPr>
          <p:nvPr>
            <p:ph type="sldNum" sz="quarter" idx="12"/>
          </p:nvPr>
        </p:nvSpPr>
        <p:spPr>
          <a:xfrm>
            <a:off x="8610600" y="6356350"/>
            <a:ext cx="2743200" cy="365125"/>
          </a:xfrm>
        </p:spPr>
        <p:txBody>
          <a:bodyPr/>
          <a:lstStyle/>
          <a:p>
            <a:fld id="{CD6BD365-7C4D-4D63-BC48-4EC92A36A5E6}" type="slidenum">
              <a:rPr lang="fr-FR" smtClean="0"/>
              <a:pPr/>
              <a:t>40</a:t>
            </a:fld>
            <a:endParaRPr lang="fr-FR" dirty="0"/>
          </a:p>
        </p:txBody>
      </p:sp>
      <p:pic>
        <p:nvPicPr>
          <p:cNvPr id="11" name="Picture 10"/>
          <p:cNvPicPr>
            <a:picLocks noChangeAspect="1"/>
          </p:cNvPicPr>
          <p:nvPr/>
        </p:nvPicPr>
        <p:blipFill>
          <a:blip r:embed="rId3"/>
          <a:stretch>
            <a:fillRect/>
          </a:stretch>
        </p:blipFill>
        <p:spPr>
          <a:xfrm>
            <a:off x="10284" y="6226521"/>
            <a:ext cx="832889" cy="494954"/>
          </a:xfrm>
          <a:prstGeom prst="rect">
            <a:avLst/>
          </a:prstGeom>
        </p:spPr>
      </p:pic>
      <p:sp>
        <p:nvSpPr>
          <p:cNvPr id="12" name="TextBox 11"/>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Annexe 1 : Mise à disposition de Corpus</a:t>
            </a:r>
            <a:endParaRPr lang="fr-FR" sz="3200" b="1" dirty="0">
              <a:solidFill>
                <a:schemeClr val="accent5">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7067993"/>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6BD365-7C4D-4D63-BC48-4EC92A36A5E6}" type="slidenum">
              <a:rPr lang="fr-FR" smtClean="0"/>
              <a:pPr/>
              <a:t>41</a:t>
            </a:fld>
            <a:endParaRPr lang="fr-FR" dirty="0"/>
          </a:p>
        </p:txBody>
      </p:sp>
      <p:sp>
        <p:nvSpPr>
          <p:cNvPr id="5" name="Freeform 4"/>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6" name="Freeform 5"/>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pic>
        <p:nvPicPr>
          <p:cNvPr id="7" name="Picture 6"/>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lvl="0" algn="ctr">
              <a:spcAft>
                <a:spcPts val="1200"/>
              </a:spcAft>
              <a:buSzPct val="125000"/>
            </a:pPr>
            <a:r>
              <a:rPr lang="fr-FR" sz="3200" b="1" dirty="0" smtClean="0">
                <a:solidFill>
                  <a:srgbClr val="4472C4">
                    <a:lumMod val="75000"/>
                  </a:srgbClr>
                </a:solidFill>
              </a:rPr>
              <a:t>Annexe 2 : </a:t>
            </a:r>
            <a:r>
              <a:rPr lang="fr-FR" sz="3200" b="1" dirty="0">
                <a:solidFill>
                  <a:srgbClr val="4472C4">
                    <a:lumMod val="75000"/>
                  </a:srgbClr>
                </a:solidFill>
              </a:rPr>
              <a:t>N</a:t>
            </a:r>
            <a:r>
              <a:rPr lang="fr-FR" sz="3200" b="1" dirty="0" smtClean="0">
                <a:solidFill>
                  <a:srgbClr val="4472C4">
                    <a:lumMod val="75000"/>
                  </a:srgbClr>
                </a:solidFill>
              </a:rPr>
              <a:t>omenclature (1/2)</a:t>
            </a:r>
            <a:endParaRPr lang="fr-FR" sz="3200" b="1" dirty="0">
              <a:solidFill>
                <a:srgbClr val="4472C4">
                  <a:lumMod val="75000"/>
                </a:srgbClr>
              </a:solidFill>
            </a:endParaRPr>
          </a:p>
        </p:txBody>
      </p:sp>
      <p:sp>
        <p:nvSpPr>
          <p:cNvPr id="12" name="TextBox 11"/>
          <p:cNvSpPr txBox="1"/>
          <p:nvPr/>
        </p:nvSpPr>
        <p:spPr>
          <a:xfrm>
            <a:off x="243417" y="2326219"/>
            <a:ext cx="11631084" cy="3204000"/>
          </a:xfrm>
          <a:prstGeom prst="rect">
            <a:avLst/>
          </a:prstGeom>
          <a:ln w="25400">
            <a:noFill/>
          </a:ln>
        </p:spPr>
        <p:style>
          <a:lnRef idx="2">
            <a:schemeClr val="accent4"/>
          </a:lnRef>
          <a:fillRef idx="1">
            <a:schemeClr val="lt1"/>
          </a:fillRef>
          <a:effectRef idx="0">
            <a:schemeClr val="accent4"/>
          </a:effectRef>
          <a:fontRef idx="minor">
            <a:schemeClr val="dk1"/>
          </a:fontRef>
        </p:style>
        <p:txBody>
          <a:bodyPr wrap="square" numCol="2" rtlCol="0">
            <a:spAutoFit/>
          </a:bodyPr>
          <a:lstStyle/>
          <a:p>
            <a:pPr marL="285750" indent="-285750">
              <a:buClr>
                <a:srgbClr val="FFC000"/>
              </a:buClr>
              <a:buFont typeface="Wingdings" panose="05000000000000000000" pitchFamily="2" charset="2"/>
              <a:buChar char="Ø"/>
            </a:pPr>
            <a:r>
              <a:rPr lang="fr-FR" b="1" dirty="0" smtClean="0">
                <a:solidFill>
                  <a:schemeClr val="tx1"/>
                </a:solidFill>
              </a:rPr>
              <a:t>Type</a:t>
            </a:r>
          </a:p>
          <a:p>
            <a:pPr marL="628650" indent="-285750">
              <a:buClr>
                <a:srgbClr val="0070C0"/>
              </a:buClr>
              <a:buFont typeface="Wingdings" panose="05000000000000000000" pitchFamily="2" charset="2"/>
              <a:buChar char="§"/>
            </a:pPr>
            <a:r>
              <a:rPr lang="fr-FR" dirty="0" smtClean="0">
                <a:solidFill>
                  <a:schemeClr val="tx1"/>
                </a:solidFill>
              </a:rPr>
              <a:t>Production</a:t>
            </a:r>
          </a:p>
          <a:p>
            <a:pPr marL="628650" indent="-285750">
              <a:buClr>
                <a:srgbClr val="0070C0"/>
              </a:buClr>
              <a:buFont typeface="Wingdings" panose="05000000000000000000" pitchFamily="2" charset="2"/>
              <a:buChar char="§"/>
            </a:pPr>
            <a:r>
              <a:rPr lang="fr-FR" dirty="0" smtClean="0">
                <a:solidFill>
                  <a:schemeClr val="tx1"/>
                </a:solidFill>
              </a:rPr>
              <a:t>Réception</a:t>
            </a:r>
            <a:endParaRPr lang="fr-FR" dirty="0">
              <a:solidFill>
                <a:schemeClr val="tx1"/>
              </a:solidFill>
            </a:endParaRPr>
          </a:p>
          <a:p>
            <a:pPr marL="285750" indent="-285750">
              <a:buClr>
                <a:srgbClr val="FFC000"/>
              </a:buClr>
              <a:buFont typeface="Wingdings" panose="05000000000000000000" pitchFamily="2" charset="2"/>
              <a:buChar char="Ø"/>
            </a:pPr>
            <a:r>
              <a:rPr lang="fr-FR" b="1" dirty="0" smtClean="0">
                <a:solidFill>
                  <a:schemeClr val="tx1"/>
                </a:solidFill>
              </a:rPr>
              <a:t>Propriété des documents</a:t>
            </a:r>
          </a:p>
          <a:p>
            <a:pPr marL="628650" indent="-285750">
              <a:buClr>
                <a:srgbClr val="0070C0"/>
              </a:buClr>
              <a:buFont typeface="Wingdings" panose="05000000000000000000" pitchFamily="2" charset="2"/>
              <a:buChar char="§"/>
            </a:pPr>
            <a:r>
              <a:rPr lang="fr-FR" dirty="0" smtClean="0">
                <a:solidFill>
                  <a:schemeClr val="tx1"/>
                </a:solidFill>
              </a:rPr>
              <a:t>Type de document</a:t>
            </a:r>
          </a:p>
          <a:p>
            <a:pPr marL="628650" indent="-285750">
              <a:buClr>
                <a:srgbClr val="0070C0"/>
              </a:buClr>
              <a:buFont typeface="Wingdings" panose="05000000000000000000" pitchFamily="2" charset="2"/>
              <a:buChar char="§"/>
            </a:pPr>
            <a:r>
              <a:rPr lang="fr-FR" dirty="0" smtClean="0">
                <a:solidFill>
                  <a:schemeClr val="tx1"/>
                </a:solidFill>
              </a:rPr>
              <a:t>Durée</a:t>
            </a:r>
          </a:p>
          <a:p>
            <a:pPr marL="628650" indent="-285750">
              <a:buClr>
                <a:srgbClr val="0070C0"/>
              </a:buClr>
              <a:buFont typeface="Wingdings" panose="05000000000000000000" pitchFamily="2" charset="2"/>
              <a:buChar char="§"/>
            </a:pPr>
            <a:r>
              <a:rPr lang="fr-FR" dirty="0" smtClean="0">
                <a:solidFill>
                  <a:schemeClr val="tx1"/>
                </a:solidFill>
              </a:rPr>
              <a:t>Nominatif</a:t>
            </a:r>
          </a:p>
          <a:p>
            <a:pPr marL="628650" indent="-285750">
              <a:buClr>
                <a:srgbClr val="0070C0"/>
              </a:buClr>
              <a:buFont typeface="Wingdings" panose="05000000000000000000" pitchFamily="2" charset="2"/>
              <a:buChar char="§"/>
            </a:pPr>
            <a:r>
              <a:rPr lang="fr-FR" dirty="0" smtClean="0">
                <a:solidFill>
                  <a:schemeClr val="tx1"/>
                </a:solidFill>
              </a:rPr>
              <a:t>Modifiable</a:t>
            </a:r>
          </a:p>
          <a:p>
            <a:pPr marL="628650" indent="-285750">
              <a:buClr>
                <a:srgbClr val="0070C0"/>
              </a:buClr>
              <a:buFont typeface="Wingdings" panose="05000000000000000000" pitchFamily="2" charset="2"/>
              <a:buChar char="§"/>
            </a:pPr>
            <a:r>
              <a:rPr lang="fr-FR" dirty="0" smtClean="0">
                <a:solidFill>
                  <a:schemeClr val="tx1"/>
                </a:solidFill>
              </a:rPr>
              <a:t>Longueur</a:t>
            </a:r>
          </a:p>
          <a:p>
            <a:pPr marL="628650" indent="-285750">
              <a:buClr>
                <a:srgbClr val="0070C0"/>
              </a:buClr>
              <a:buFont typeface="Wingdings" panose="05000000000000000000" pitchFamily="2" charset="2"/>
              <a:buChar char="§"/>
            </a:pPr>
            <a:r>
              <a:rPr lang="fr-FR" dirty="0" smtClean="0">
                <a:solidFill>
                  <a:schemeClr val="tx1"/>
                </a:solidFill>
              </a:rPr>
              <a:t>Support</a:t>
            </a:r>
          </a:p>
          <a:p>
            <a:pPr marL="628650" indent="-285750">
              <a:buClr>
                <a:srgbClr val="0070C0"/>
              </a:buClr>
              <a:buFont typeface="Wingdings" panose="05000000000000000000" pitchFamily="2" charset="2"/>
              <a:buChar char="§"/>
            </a:pPr>
            <a:r>
              <a:rPr lang="fr-FR" dirty="0" smtClean="0">
                <a:solidFill>
                  <a:schemeClr val="tx1"/>
                </a:solidFill>
              </a:rPr>
              <a:t>Pertinence d’une mise en FALC</a:t>
            </a:r>
          </a:p>
          <a:p>
            <a:pPr marL="285750" indent="-285750">
              <a:buClr>
                <a:srgbClr val="FFC000"/>
              </a:buClr>
              <a:buFont typeface="Wingdings" panose="05000000000000000000" pitchFamily="2" charset="2"/>
              <a:buChar char="Ø"/>
            </a:pPr>
            <a:r>
              <a:rPr lang="fr-FR" b="1" dirty="0" smtClean="0">
                <a:solidFill>
                  <a:schemeClr val="tx1"/>
                </a:solidFill>
              </a:rPr>
              <a:t>Corps de métiers</a:t>
            </a:r>
            <a:endParaRPr lang="fr-FR" b="1" dirty="0">
              <a:solidFill>
                <a:schemeClr val="tx1"/>
              </a:solidFill>
            </a:endParaRPr>
          </a:p>
          <a:p>
            <a:pPr marL="628650" indent="-285750">
              <a:buClr>
                <a:srgbClr val="0070C0"/>
              </a:buClr>
              <a:buFont typeface="Wingdings" panose="05000000000000000000" pitchFamily="2" charset="2"/>
              <a:buChar char="§"/>
            </a:pPr>
            <a:r>
              <a:rPr lang="fr-FR" dirty="0" smtClean="0">
                <a:solidFill>
                  <a:schemeClr val="tx1"/>
                </a:solidFill>
              </a:rPr>
              <a:t>Agriculteurs</a:t>
            </a:r>
          </a:p>
          <a:p>
            <a:pPr marL="628650" indent="-285750">
              <a:buClr>
                <a:srgbClr val="0070C0"/>
              </a:buClr>
              <a:buFont typeface="Wingdings" panose="05000000000000000000" pitchFamily="2" charset="2"/>
              <a:buChar char="§"/>
            </a:pPr>
            <a:r>
              <a:rPr lang="fr-FR" dirty="0" smtClean="0">
                <a:solidFill>
                  <a:schemeClr val="tx1"/>
                </a:solidFill>
              </a:rPr>
              <a:t>Artisans, commerçants et chefs d’entreprises</a:t>
            </a:r>
          </a:p>
          <a:p>
            <a:pPr marL="628650" indent="-285750">
              <a:buClr>
                <a:srgbClr val="0070C0"/>
              </a:buClr>
              <a:buFont typeface="Wingdings" panose="05000000000000000000" pitchFamily="2" charset="2"/>
              <a:buChar char="§"/>
            </a:pPr>
            <a:r>
              <a:rPr lang="fr-FR" dirty="0" smtClean="0">
                <a:solidFill>
                  <a:schemeClr val="tx1"/>
                </a:solidFill>
              </a:rPr>
              <a:t>Cadres et professions intellectuelles supérieures</a:t>
            </a:r>
          </a:p>
          <a:p>
            <a:pPr marL="628650" indent="-285750">
              <a:buClr>
                <a:srgbClr val="0070C0"/>
              </a:buClr>
              <a:buFont typeface="Wingdings" panose="05000000000000000000" pitchFamily="2" charset="2"/>
              <a:buChar char="§"/>
            </a:pPr>
            <a:r>
              <a:rPr lang="fr-FR" dirty="0" smtClean="0">
                <a:solidFill>
                  <a:schemeClr val="tx1"/>
                </a:solidFill>
              </a:rPr>
              <a:t>Profession intermédiaires</a:t>
            </a:r>
          </a:p>
          <a:p>
            <a:pPr marL="628650" indent="-285750">
              <a:buClr>
                <a:srgbClr val="0070C0"/>
              </a:buClr>
              <a:buFont typeface="Wingdings" panose="05000000000000000000" pitchFamily="2" charset="2"/>
              <a:buChar char="§"/>
            </a:pPr>
            <a:r>
              <a:rPr lang="fr-FR" dirty="0" smtClean="0">
                <a:solidFill>
                  <a:schemeClr val="tx1"/>
                </a:solidFill>
              </a:rPr>
              <a:t>Employés</a:t>
            </a:r>
          </a:p>
          <a:p>
            <a:pPr marL="628650" indent="-285750">
              <a:buClr>
                <a:srgbClr val="0070C0"/>
              </a:buClr>
              <a:buFont typeface="Wingdings" panose="05000000000000000000" pitchFamily="2" charset="2"/>
              <a:buChar char="§"/>
            </a:pPr>
            <a:r>
              <a:rPr lang="fr-FR" dirty="0" smtClean="0">
                <a:solidFill>
                  <a:schemeClr val="tx1"/>
                </a:solidFill>
              </a:rPr>
              <a:t>Ouvriers</a:t>
            </a:r>
            <a:endParaRPr lang="fr-FR" dirty="0">
              <a:solidFill>
                <a:schemeClr val="tx1"/>
              </a:solidFill>
            </a:endParaRPr>
          </a:p>
          <a:p>
            <a:pPr marL="285750" indent="-285750">
              <a:buClr>
                <a:srgbClr val="FFC000"/>
              </a:buClr>
              <a:buFont typeface="Wingdings" panose="05000000000000000000" pitchFamily="2" charset="2"/>
              <a:buChar char="Ø"/>
            </a:pPr>
            <a:r>
              <a:rPr lang="fr-FR" b="1" dirty="0" smtClean="0">
                <a:solidFill>
                  <a:schemeClr val="tx1"/>
                </a:solidFill>
              </a:rPr>
              <a:t>Pertinence d’une mise en FALC</a:t>
            </a:r>
            <a:endParaRPr lang="fr-FR" b="1"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0755060"/>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6BD365-7C4D-4D63-BC48-4EC92A36A5E6}" type="slidenum">
              <a:rPr lang="fr-FR" smtClean="0"/>
              <a:pPr/>
              <a:t>42</a:t>
            </a:fld>
            <a:endParaRPr lang="fr-FR" dirty="0"/>
          </a:p>
        </p:txBody>
      </p:sp>
      <p:sp>
        <p:nvSpPr>
          <p:cNvPr id="5" name="Freeform 4"/>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6" name="Freeform 5"/>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pic>
        <p:nvPicPr>
          <p:cNvPr id="7" name="Picture 6"/>
          <p:cNvPicPr>
            <a:picLocks noChangeAspect="1"/>
          </p:cNvPicPr>
          <p:nvPr/>
        </p:nvPicPr>
        <p:blipFill>
          <a:blip r:embed="rId2"/>
          <a:stretch>
            <a:fillRect/>
          </a:stretch>
        </p:blipFill>
        <p:spPr>
          <a:xfrm>
            <a:off x="10284" y="6226521"/>
            <a:ext cx="832889" cy="494954"/>
          </a:xfrm>
          <a:prstGeom prst="rect">
            <a:avLst/>
          </a:prstGeom>
        </p:spPr>
      </p:pic>
      <p:sp>
        <p:nvSpPr>
          <p:cNvPr id="10" name="TextBox 9"/>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lvl="0" algn="ctr">
              <a:spcAft>
                <a:spcPts val="1200"/>
              </a:spcAft>
              <a:buSzPct val="125000"/>
            </a:pPr>
            <a:r>
              <a:rPr lang="fr-FR" sz="3200" b="1" dirty="0">
                <a:solidFill>
                  <a:srgbClr val="4472C4">
                    <a:lumMod val="75000"/>
                  </a:srgbClr>
                </a:solidFill>
              </a:rPr>
              <a:t>Annexe 2 : </a:t>
            </a:r>
            <a:r>
              <a:rPr lang="fr-FR" sz="3200" b="1" dirty="0" smtClean="0">
                <a:solidFill>
                  <a:srgbClr val="4472C4">
                    <a:lumMod val="75000"/>
                  </a:srgbClr>
                </a:solidFill>
              </a:rPr>
              <a:t>Nomenclature (2/2</a:t>
            </a:r>
            <a:r>
              <a:rPr lang="fr-FR" sz="3200" b="1" dirty="0">
                <a:solidFill>
                  <a:srgbClr val="4472C4">
                    <a:lumMod val="75000"/>
                  </a:srgbClr>
                </a:solidFill>
              </a:rPr>
              <a:t>)</a:t>
            </a:r>
          </a:p>
        </p:txBody>
      </p:sp>
      <p:pic>
        <p:nvPicPr>
          <p:cNvPr id="11" name="Picture 10"/>
          <p:cNvPicPr>
            <a:picLocks noChangeAspect="1"/>
          </p:cNvPicPr>
          <p:nvPr/>
        </p:nvPicPr>
        <p:blipFill>
          <a:blip r:embed="rId3"/>
          <a:stretch>
            <a:fillRect/>
          </a:stretch>
        </p:blipFill>
        <p:spPr>
          <a:xfrm>
            <a:off x="6564808" y="2724364"/>
            <a:ext cx="5486400" cy="2986088"/>
          </a:xfrm>
          <a:prstGeom prst="rect">
            <a:avLst/>
          </a:prstGeom>
        </p:spPr>
      </p:pic>
      <p:pic>
        <p:nvPicPr>
          <p:cNvPr id="13" name="Picture 12"/>
          <p:cNvPicPr>
            <a:picLocks noChangeAspect="1"/>
          </p:cNvPicPr>
          <p:nvPr/>
        </p:nvPicPr>
        <p:blipFill>
          <a:blip r:embed="rId4"/>
          <a:stretch>
            <a:fillRect/>
          </a:stretch>
        </p:blipFill>
        <p:spPr>
          <a:xfrm>
            <a:off x="361309" y="2889861"/>
            <a:ext cx="5819775" cy="2655094"/>
          </a:xfrm>
          <a:prstGeom prst="rect">
            <a:avLst/>
          </a:prstGeom>
        </p:spPr>
      </p:pic>
      <p:sp>
        <p:nvSpPr>
          <p:cNvPr id="16" name="Rounded Rectangle 15"/>
          <p:cNvSpPr/>
          <p:nvPr/>
        </p:nvSpPr>
        <p:spPr>
          <a:xfrm>
            <a:off x="6582144" y="3228569"/>
            <a:ext cx="1946479" cy="1001073"/>
          </a:xfrm>
          <a:prstGeom prst="roundRect">
            <a:avLst/>
          </a:prstGeom>
          <a:noFill/>
          <a:ln w="635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7" name="Rounded Rectangle 16"/>
          <p:cNvSpPr/>
          <p:nvPr/>
        </p:nvSpPr>
        <p:spPr>
          <a:xfrm>
            <a:off x="195015" y="2724364"/>
            <a:ext cx="6162449" cy="2986088"/>
          </a:xfrm>
          <a:prstGeom prst="roundRect">
            <a:avLst/>
          </a:prstGeom>
          <a:noFill/>
          <a:ln w="635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8" name="Right Arrow 17"/>
          <p:cNvSpPr/>
          <p:nvPr/>
        </p:nvSpPr>
        <p:spPr>
          <a:xfrm rot="10800000">
            <a:off x="6025071" y="3514590"/>
            <a:ext cx="856762" cy="563374"/>
          </a:xfrm>
          <a:prstGeom prst="rightArrow">
            <a:avLst/>
          </a:prstGeom>
          <a:ln w="635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2200942"/>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444621" y="1505803"/>
            <a:ext cx="7611543" cy="3687525"/>
          </a:xfrm>
          <a:prstGeom prst="rect">
            <a:avLst/>
          </a:prstGeom>
          <a:ln w="25400">
            <a:solidFill>
              <a:schemeClr val="accent5"/>
            </a:solidFill>
          </a:ln>
        </p:spPr>
      </p:pic>
      <p:sp>
        <p:nvSpPr>
          <p:cNvPr id="5" name="Espace réservé du contenu 2"/>
          <p:cNvSpPr txBox="1">
            <a:spLocks/>
          </p:cNvSpPr>
          <p:nvPr/>
        </p:nvSpPr>
        <p:spPr bwMode="auto">
          <a:xfrm>
            <a:off x="139147" y="1505803"/>
            <a:ext cx="4100757" cy="3683000"/>
          </a:xfrm>
          <a:prstGeom prst="rect">
            <a:avLst/>
          </a:prstGeom>
          <a:ln w="25400">
            <a:solidFill>
              <a:srgbClr val="000090"/>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119AF"/>
              </a:buClr>
              <a:buSzPct val="75000"/>
              <a:buFont typeface="Wingdings 2" charset="2"/>
              <a:buChar char=""/>
              <a:tabLst/>
              <a:defRPr/>
            </a:pPr>
            <a:r>
              <a:rPr lang="en-GB" sz="1600" dirty="0" smtClean="0"/>
              <a:t>25 years of experience in </a:t>
            </a:r>
            <a:endParaRPr lang="en-GB" sz="1600" kern="0" dirty="0" smtClean="0">
              <a:solidFill>
                <a:srgbClr val="000000"/>
              </a:solidFill>
            </a:endParaRPr>
          </a:p>
          <a:p>
            <a:pPr marL="742950" lvl="1" indent="-285750" fontAlgn="base">
              <a:spcBef>
                <a:spcPct val="20000"/>
              </a:spcBef>
              <a:spcAft>
                <a:spcPct val="0"/>
              </a:spcAft>
              <a:buClr>
                <a:srgbClr val="FFC000"/>
              </a:buClr>
              <a:buSzPct val="90000"/>
              <a:buFont typeface="Wingdings 3" charset="2"/>
              <a:buChar char=""/>
              <a:defRPr/>
            </a:pPr>
            <a:r>
              <a:rPr lang="en-GB" sz="1400" kern="0" dirty="0" smtClean="0">
                <a:solidFill>
                  <a:srgbClr val="000000"/>
                </a:solidFill>
              </a:rPr>
              <a:t>strategic market analysis</a:t>
            </a:r>
          </a:p>
          <a:p>
            <a:pPr marL="742950" lvl="1" indent="-285750" fontAlgn="base">
              <a:spcBef>
                <a:spcPct val="20000"/>
              </a:spcBef>
              <a:spcAft>
                <a:spcPct val="0"/>
              </a:spcAft>
              <a:buClr>
                <a:srgbClr val="FFC000"/>
              </a:buClr>
              <a:buSzPct val="90000"/>
              <a:buFont typeface="Wingdings 3" charset="2"/>
              <a:buChar char=""/>
              <a:defRPr/>
            </a:pPr>
            <a:r>
              <a:rPr lang="en-GB" sz="1400" kern="0" dirty="0" smtClean="0">
                <a:solidFill>
                  <a:srgbClr val="000000"/>
                </a:solidFill>
              </a:rPr>
              <a:t>custom </a:t>
            </a:r>
            <a:r>
              <a:rPr lang="en-GB" sz="1400" kern="0" dirty="0" err="1" smtClean="0">
                <a:solidFill>
                  <a:srgbClr val="000000"/>
                </a:solidFill>
              </a:rPr>
              <a:t>taylored</a:t>
            </a:r>
            <a:r>
              <a:rPr lang="en-GB" sz="1400" kern="0" dirty="0" smtClean="0">
                <a:solidFill>
                  <a:srgbClr val="000000"/>
                </a:solidFill>
              </a:rPr>
              <a:t> consulting, </a:t>
            </a:r>
          </a:p>
          <a:p>
            <a:pPr marL="742950" lvl="1" indent="-285750" fontAlgn="base">
              <a:spcBef>
                <a:spcPct val="20000"/>
              </a:spcBef>
              <a:spcAft>
                <a:spcPct val="0"/>
              </a:spcAft>
              <a:buClr>
                <a:srgbClr val="FFC000"/>
              </a:buClr>
              <a:buSzPct val="90000"/>
              <a:buFont typeface="Wingdings 3" charset="2"/>
              <a:buChar char=""/>
              <a:defRPr/>
            </a:pPr>
            <a:r>
              <a:rPr lang="en-GB" sz="1400" kern="0" dirty="0" smtClean="0">
                <a:solidFill>
                  <a:srgbClr val="000000"/>
                </a:solidFill>
              </a:rPr>
              <a:t>with strong academic teaching experience</a:t>
            </a:r>
            <a:r>
              <a:rPr lang="en-GB" sz="1400" dirty="0" smtClean="0"/>
              <a:t>.</a:t>
            </a:r>
            <a:endParaRPr kumimoji="0" lang="en-GB" sz="1600" i="0" u="none" strike="noStrike" kern="0" cap="none" spc="0" normalizeH="0" baseline="0" noProof="0" dirty="0" smtClean="0">
              <a:ln>
                <a:noFill/>
              </a:ln>
              <a:solidFill>
                <a:srgbClr val="000000"/>
              </a:solidFill>
              <a:effectLst/>
              <a:uLnTx/>
              <a:uFillTx/>
              <a:latin typeface="+mn-lt"/>
              <a:ea typeface="+mn-ea"/>
              <a:cs typeface="+mn-cs"/>
            </a:endParaRPr>
          </a:p>
          <a:p>
            <a:pPr marL="342900" lvl="0" indent="-342900" fontAlgn="base">
              <a:spcBef>
                <a:spcPct val="20000"/>
              </a:spcBef>
              <a:spcAft>
                <a:spcPct val="0"/>
              </a:spcAft>
              <a:buClr>
                <a:srgbClr val="1119AF"/>
              </a:buClr>
              <a:buSzPct val="75000"/>
              <a:buFont typeface="Wingdings 2" charset="2"/>
              <a:buChar char=""/>
              <a:defRPr/>
            </a:pPr>
            <a:endParaRPr lang="en-GB" sz="1600" kern="0" dirty="0" smtClean="0">
              <a:solidFill>
                <a:srgbClr val="000000"/>
              </a:solidFill>
            </a:endParaRPr>
          </a:p>
          <a:p>
            <a:pPr marL="342900" lvl="0" indent="-342900" fontAlgn="base">
              <a:spcBef>
                <a:spcPct val="20000"/>
              </a:spcBef>
              <a:spcAft>
                <a:spcPct val="0"/>
              </a:spcAft>
              <a:buClr>
                <a:srgbClr val="1119AF"/>
              </a:buClr>
              <a:buSzPct val="75000"/>
              <a:buFont typeface="Wingdings 2" charset="2"/>
              <a:buChar char=""/>
              <a:defRPr/>
            </a:pPr>
            <a:r>
              <a:rPr lang="en-GB" sz="1600" kern="0" dirty="0" smtClean="0">
                <a:solidFill>
                  <a:srgbClr val="000000"/>
                </a:solidFill>
              </a:rPr>
              <a:t>I</a:t>
            </a:r>
            <a:r>
              <a:rPr lang="en-GB" sz="1600" dirty="0" smtClean="0"/>
              <a:t>n-depth market analysis for</a:t>
            </a:r>
            <a:endParaRPr lang="en-GB" sz="1400" dirty="0" smtClean="0"/>
          </a:p>
          <a:p>
            <a:pPr marL="742950" lvl="1" indent="-285750" fontAlgn="base">
              <a:spcBef>
                <a:spcPct val="20000"/>
              </a:spcBef>
              <a:spcAft>
                <a:spcPct val="0"/>
              </a:spcAft>
              <a:buClr>
                <a:srgbClr val="FFC000"/>
              </a:buClr>
              <a:buSzPct val="90000"/>
              <a:buFont typeface="Wingdings 3" charset="2"/>
              <a:buChar char=""/>
              <a:defRPr/>
            </a:pPr>
            <a:r>
              <a:rPr lang="en-GB" sz="1400" dirty="0" smtClean="0"/>
              <a:t>targeted understanding,</a:t>
            </a:r>
          </a:p>
          <a:p>
            <a:pPr marL="742950" lvl="1" indent="-285750" fontAlgn="base">
              <a:spcBef>
                <a:spcPct val="20000"/>
              </a:spcBef>
              <a:spcAft>
                <a:spcPct val="0"/>
              </a:spcAft>
              <a:buClr>
                <a:srgbClr val="FFC000"/>
              </a:buClr>
              <a:buSzPct val="90000"/>
              <a:buFont typeface="Wingdings 3" charset="2"/>
              <a:buChar char=""/>
              <a:defRPr/>
            </a:pPr>
            <a:r>
              <a:rPr lang="en-GB" sz="1400" dirty="0" smtClean="0"/>
              <a:t>consulting as accelerator for </a:t>
            </a:r>
          </a:p>
          <a:p>
            <a:pPr marL="1200150" lvl="2" indent="-285750" fontAlgn="base">
              <a:spcBef>
                <a:spcPct val="20000"/>
              </a:spcBef>
              <a:spcAft>
                <a:spcPct val="0"/>
              </a:spcAft>
              <a:buClr>
                <a:srgbClr val="FFC000"/>
              </a:buClr>
              <a:buSzPct val="90000"/>
              <a:buFont typeface="Wingdings 3" charset="2"/>
              <a:buChar char=""/>
              <a:defRPr/>
            </a:pPr>
            <a:r>
              <a:rPr lang="en-GB" sz="1400" dirty="0" smtClean="0"/>
              <a:t>innovation market take-up,</a:t>
            </a:r>
          </a:p>
          <a:p>
            <a:pPr marL="1200150" lvl="2" indent="-285750" fontAlgn="base">
              <a:spcBef>
                <a:spcPct val="20000"/>
              </a:spcBef>
              <a:spcAft>
                <a:spcPct val="0"/>
              </a:spcAft>
              <a:buClr>
                <a:srgbClr val="FFC000"/>
              </a:buClr>
              <a:buSzPct val="90000"/>
              <a:buFont typeface="Wingdings 3" charset="2"/>
              <a:buChar char=""/>
              <a:defRPr/>
            </a:pPr>
            <a:r>
              <a:rPr lang="en-GB" sz="1400" dirty="0" smtClean="0"/>
              <a:t>internationalization.</a:t>
            </a:r>
          </a:p>
          <a:p>
            <a:pPr marL="342900" marR="0" lvl="0" indent="-342900" algn="l" defTabSz="914400" rtl="0" eaLnBrk="1" fontAlgn="base" latinLnBrk="0" hangingPunct="1">
              <a:lnSpc>
                <a:spcPct val="100000"/>
              </a:lnSpc>
              <a:spcBef>
                <a:spcPct val="20000"/>
              </a:spcBef>
              <a:spcAft>
                <a:spcPct val="0"/>
              </a:spcAft>
              <a:buClr>
                <a:srgbClr val="1119AF"/>
              </a:buClr>
              <a:buSzPct val="75000"/>
              <a:tabLst/>
              <a:defRPr/>
            </a:pPr>
            <a:endParaRPr lang="en-GB" sz="1600" kern="0" dirty="0" smtClean="0">
              <a:solidFill>
                <a:srgbClr val="000000"/>
              </a:solidFill>
            </a:endParaRPr>
          </a:p>
          <a:p>
            <a:pPr marL="342900" marR="0" lvl="0" indent="-342900" algn="l" defTabSz="914400" rtl="0" eaLnBrk="1" fontAlgn="base" latinLnBrk="0" hangingPunct="1">
              <a:lnSpc>
                <a:spcPct val="100000"/>
              </a:lnSpc>
              <a:spcBef>
                <a:spcPct val="20000"/>
              </a:spcBef>
              <a:spcAft>
                <a:spcPct val="0"/>
              </a:spcAft>
              <a:buClr>
                <a:srgbClr val="1119AF"/>
              </a:buClr>
              <a:buSzPct val="75000"/>
              <a:tabLst/>
              <a:defRPr/>
            </a:pPr>
            <a:endParaRPr lang="en-GB" sz="1600" kern="0" dirty="0" smtClean="0">
              <a:solidFill>
                <a:srgbClr val="000000"/>
              </a:solidFill>
            </a:endParaRPr>
          </a:p>
          <a:p>
            <a:pPr marL="342900" marR="0" lvl="0" indent="-342900" algn="l" defTabSz="914400" rtl="0" eaLnBrk="1" fontAlgn="base" latinLnBrk="0" hangingPunct="1">
              <a:lnSpc>
                <a:spcPct val="100000"/>
              </a:lnSpc>
              <a:spcBef>
                <a:spcPct val="20000"/>
              </a:spcBef>
              <a:spcAft>
                <a:spcPct val="0"/>
              </a:spcAft>
              <a:buClr>
                <a:srgbClr val="1119AF"/>
              </a:buClr>
              <a:buSzPct val="75000"/>
              <a:tabLst/>
              <a:defRPr/>
            </a:pPr>
            <a:endParaRPr lang="en-GB" sz="1600" kern="0" dirty="0" smtClean="0">
              <a:solidFill>
                <a:srgbClr val="000000"/>
              </a:solidFill>
            </a:endParaRPr>
          </a:p>
        </p:txBody>
      </p:sp>
      <p:pic>
        <p:nvPicPr>
          <p:cNvPr id="8" name="Picture 6"/>
          <p:cNvPicPr>
            <a:picLocks noChangeAspect="1"/>
          </p:cNvPicPr>
          <p:nvPr/>
        </p:nvPicPr>
        <p:blipFill>
          <a:blip r:embed="rId4"/>
          <a:stretch>
            <a:fillRect/>
          </a:stretch>
        </p:blipFill>
        <p:spPr>
          <a:xfrm>
            <a:off x="10284" y="6226521"/>
            <a:ext cx="832889" cy="494954"/>
          </a:xfrm>
          <a:prstGeom prst="rect">
            <a:avLst/>
          </a:prstGeom>
        </p:spPr>
      </p:pic>
      <p:sp>
        <p:nvSpPr>
          <p:cNvPr id="10" name="Freeform 9"/>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1" name="Freeform 10"/>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2" name="Slide Number Placeholder 1"/>
          <p:cNvSpPr>
            <a:spLocks noGrp="1"/>
          </p:cNvSpPr>
          <p:nvPr>
            <p:ph type="sldNum" sz="quarter" idx="12"/>
          </p:nvPr>
        </p:nvSpPr>
        <p:spPr>
          <a:xfrm>
            <a:off x="8610600" y="6356350"/>
            <a:ext cx="2743200" cy="365125"/>
          </a:xfrm>
        </p:spPr>
        <p:txBody>
          <a:bodyPr/>
          <a:lstStyle/>
          <a:p>
            <a:r>
              <a:rPr lang="fr-FR" dirty="0" smtClean="0"/>
              <a:t>42</a:t>
            </a:r>
            <a:endParaRPr lang="fr-FR" dirty="0"/>
          </a:p>
        </p:txBody>
      </p:sp>
      <p:pic>
        <p:nvPicPr>
          <p:cNvPr id="13" name="Picture 12"/>
          <p:cNvPicPr>
            <a:picLocks noChangeAspect="1"/>
          </p:cNvPicPr>
          <p:nvPr/>
        </p:nvPicPr>
        <p:blipFill>
          <a:blip r:embed="rId4"/>
          <a:stretch>
            <a:fillRect/>
          </a:stretch>
        </p:blipFill>
        <p:spPr>
          <a:xfrm>
            <a:off x="10284" y="6226521"/>
            <a:ext cx="832889" cy="494954"/>
          </a:xfrm>
          <a:prstGeom prst="rect">
            <a:avLst/>
          </a:prstGeom>
        </p:spPr>
      </p:pic>
      <p:sp>
        <p:nvSpPr>
          <p:cNvPr id="14" name="TextBox 13"/>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Annexe 3 : A propos de nous (1/3)</a:t>
            </a:r>
            <a:endParaRPr lang="fr-FR" sz="3200" b="1" dirty="0">
              <a:solidFill>
                <a:schemeClr val="accent5">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68459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Espace réservé du contenu 10"/>
          <p:cNvSpPr txBox="1">
            <a:spLocks/>
          </p:cNvSpPr>
          <p:nvPr/>
        </p:nvSpPr>
        <p:spPr>
          <a:xfrm>
            <a:off x="139147" y="1508893"/>
            <a:ext cx="4254500" cy="4642092"/>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Etudes</a:t>
            </a:r>
            <a:endParaRPr lang="fr-FR" sz="700" dirty="0" smtClean="0">
              <a:solidFill>
                <a:schemeClr val="tx1"/>
              </a:solidFill>
              <a:latin typeface="Arial" pitchFamily="34" charset="0"/>
              <a:cs typeface="Arial" pitchFamily="34" charset="0"/>
            </a:endParaRP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Marché</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Benchmark</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Positionnement</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Besoins</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Satisfaction</a:t>
            </a:r>
            <a:endParaRPr lang="fr-FR" sz="1100" kern="0" dirty="0" smtClean="0">
              <a:solidFill>
                <a:schemeClr val="dk1"/>
              </a:solidFill>
            </a:endParaRP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Dissémination &amp; communication</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Création identité projet, politique de communication </a:t>
            </a: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Gestion des contenus web et réseaux sociaux </a:t>
            </a:r>
            <a:endParaRPr lang="fr-FR" sz="600" dirty="0" smtClean="0">
              <a:solidFill>
                <a:schemeClr val="tx1"/>
              </a:solidFill>
              <a:latin typeface="Arial" pitchFamily="34" charset="0"/>
              <a:cs typeface="Arial" pitchFamily="34" charset="0"/>
            </a:endParaRPr>
          </a:p>
          <a:p>
            <a:pPr marL="725488" lvl="3" indent="-268288" algn="l">
              <a:buClr>
                <a:srgbClr val="F6BE32"/>
              </a:buClr>
              <a:buFont typeface="Wingdings" pitchFamily="2" charset="2"/>
              <a:buChar char="§"/>
              <a:defRPr/>
            </a:pPr>
            <a:r>
              <a:rPr lang="fr-FR" sz="900" dirty="0" err="1" smtClean="0">
                <a:solidFill>
                  <a:schemeClr val="tx1"/>
                </a:solidFill>
                <a:latin typeface="Arial" pitchFamily="34" charset="0"/>
                <a:cs typeface="Arial" pitchFamily="34" charset="0"/>
              </a:rPr>
              <a:t>Advisory</a:t>
            </a:r>
            <a:r>
              <a:rPr lang="fr-FR" sz="900" dirty="0" smtClean="0">
                <a:solidFill>
                  <a:schemeClr val="tx1"/>
                </a:solidFill>
                <a:latin typeface="Arial" pitchFamily="34" charset="0"/>
                <a:cs typeface="Arial" pitchFamily="34" charset="0"/>
              </a:rPr>
              <a:t> </a:t>
            </a:r>
            <a:r>
              <a:rPr lang="fr-FR" sz="900" dirty="0" err="1" smtClean="0">
                <a:solidFill>
                  <a:schemeClr val="tx1"/>
                </a:solidFill>
                <a:latin typeface="Arial" pitchFamily="34" charset="0"/>
                <a:cs typeface="Arial" pitchFamily="34" charset="0"/>
              </a:rPr>
              <a:t>Board</a:t>
            </a:r>
            <a:endParaRPr lang="fr-FR" sz="900" dirty="0" smtClean="0">
              <a:solidFill>
                <a:schemeClr val="tx1"/>
              </a:solidFill>
              <a:latin typeface="Arial" pitchFamily="34" charset="0"/>
              <a:cs typeface="Arial" pitchFamily="34" charset="0"/>
            </a:endParaRPr>
          </a:p>
          <a:p>
            <a:pPr marL="725488" lvl="3"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Exploitation de l’innovation</a:t>
            </a:r>
          </a:p>
          <a:p>
            <a:pPr marL="725488" lvl="3" indent="-268288" algn="l">
              <a:buClr>
                <a:srgbClr val="F6BE32"/>
              </a:buClr>
              <a:buFont typeface="Wingdings" pitchFamily="2" charset="2"/>
              <a:buChar char="§"/>
              <a:defRPr/>
            </a:pPr>
            <a:r>
              <a:rPr lang="fr-FR" sz="900" kern="0" dirty="0" smtClean="0">
                <a:solidFill>
                  <a:srgbClr val="000000"/>
                </a:solidFill>
              </a:rPr>
              <a:t>Agenda de recherche et d’innovation stratégique</a:t>
            </a:r>
            <a:endParaRPr lang="fr-FR" sz="900" dirty="0" smtClean="0">
              <a:solidFill>
                <a:schemeClr val="tx1"/>
              </a:solidFill>
              <a:latin typeface="Arial" pitchFamily="34" charset="0"/>
              <a:cs typeface="Arial" pitchFamily="34" charset="0"/>
            </a:endParaRP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Tests d’utilisateurs</a:t>
            </a:r>
            <a:endParaRPr lang="fr-FR" sz="900" b="1" kern="0" dirty="0" smtClean="0">
              <a:solidFill>
                <a:schemeClr val="dk1"/>
              </a:solidFill>
            </a:endParaRPr>
          </a:p>
          <a:p>
            <a:pPr marL="725488" lvl="2"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Focus groupes</a:t>
            </a:r>
            <a:endParaRPr lang="fr-FR" sz="700" dirty="0" smtClean="0">
              <a:solidFill>
                <a:schemeClr val="tx1"/>
              </a:solidFill>
              <a:latin typeface="Arial" pitchFamily="34" charset="0"/>
              <a:cs typeface="Arial" pitchFamily="34" charset="0"/>
            </a:endParaRPr>
          </a:p>
          <a:p>
            <a:pPr marL="725488" lvl="3" indent="-268288" algn="l">
              <a:buClr>
                <a:srgbClr val="F6BE32"/>
              </a:buClr>
              <a:buFont typeface="Wingdings" pitchFamily="2" charset="2"/>
              <a:buChar char="§"/>
              <a:defRPr/>
            </a:pPr>
            <a:r>
              <a:rPr lang="fr-FR" sz="900" dirty="0" smtClean="0">
                <a:solidFill>
                  <a:schemeClr val="tx1"/>
                </a:solidFill>
                <a:latin typeface="Arial" pitchFamily="34" charset="0"/>
                <a:cs typeface="Arial" pitchFamily="34" charset="0"/>
              </a:rPr>
              <a:t>Beta tests</a:t>
            </a:r>
          </a:p>
          <a:p>
            <a:pPr marL="725488" lvl="3" indent="-268288" algn="l">
              <a:buClr>
                <a:srgbClr val="F6BE32"/>
              </a:buClr>
              <a:buFont typeface="Wingdings" pitchFamily="2" charset="2"/>
              <a:buChar char="§"/>
              <a:defRPr/>
            </a:pPr>
            <a:r>
              <a:rPr lang="fr-FR" sz="900" dirty="0" err="1" smtClean="0">
                <a:solidFill>
                  <a:schemeClr val="tx1"/>
                </a:solidFill>
                <a:latin typeface="Arial" pitchFamily="34" charset="0"/>
                <a:cs typeface="Arial" pitchFamily="34" charset="0"/>
              </a:rPr>
              <a:t>Pré-déploiement</a:t>
            </a:r>
            <a:r>
              <a:rPr lang="fr-FR" sz="900" dirty="0" smtClean="0">
                <a:solidFill>
                  <a:schemeClr val="tx1"/>
                </a:solidFill>
                <a:latin typeface="Arial" pitchFamily="34" charset="0"/>
                <a:cs typeface="Arial" pitchFamily="34" charset="0"/>
              </a:rPr>
              <a:t> (tests grandeur nature)</a:t>
            </a:r>
            <a:endParaRPr lang="fr-FR" sz="900" kern="0" dirty="0" smtClean="0">
              <a:solidFill>
                <a:schemeClr val="dk1"/>
              </a:solidFill>
            </a:endParaRP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Mise sur le marché de l’innovation</a:t>
            </a: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Organisation événementielle</a:t>
            </a:r>
          </a:p>
          <a:p>
            <a:pPr marL="725488" lvl="2" indent="-268288" algn="l" fontAlgn="base">
              <a:spcAft>
                <a:spcPct val="0"/>
              </a:spcAft>
              <a:buClr>
                <a:srgbClr val="F6BE32"/>
              </a:buClr>
              <a:buSzPct val="75000"/>
              <a:buFont typeface="Wingdings" pitchFamily="2" charset="2"/>
              <a:buChar char="§"/>
              <a:defRPr/>
            </a:pPr>
            <a:r>
              <a:rPr lang="fr-FR" sz="900" dirty="0" err="1" smtClean="0">
                <a:solidFill>
                  <a:schemeClr val="tx1"/>
                </a:solidFill>
                <a:latin typeface="Arial" pitchFamily="34" charset="0"/>
                <a:cs typeface="Arial" pitchFamily="34" charset="0"/>
              </a:rPr>
              <a:t>Think</a:t>
            </a:r>
            <a:r>
              <a:rPr lang="fr-FR" sz="900" dirty="0" smtClean="0">
                <a:solidFill>
                  <a:schemeClr val="tx1"/>
                </a:solidFill>
                <a:latin typeface="Arial" pitchFamily="34" charset="0"/>
                <a:cs typeface="Arial" pitchFamily="34" charset="0"/>
              </a:rPr>
              <a:t> Tanks (groupes de réflexion)</a:t>
            </a:r>
          </a:p>
          <a:p>
            <a:pPr marL="725488" lvl="2" indent="-268288" algn="l" fontAlgn="base">
              <a:spcAft>
                <a:spcPct val="0"/>
              </a:spcAft>
              <a:buClr>
                <a:srgbClr val="F6BE32"/>
              </a:buClr>
              <a:buSzPct val="75000"/>
              <a:buFont typeface="Wingdings" pitchFamily="2" charset="2"/>
              <a:buChar char="§"/>
              <a:defRPr/>
            </a:pPr>
            <a:r>
              <a:rPr lang="fr-FR" sz="900" dirty="0" smtClean="0">
                <a:solidFill>
                  <a:schemeClr val="tx1"/>
                </a:solidFill>
                <a:latin typeface="Arial" pitchFamily="34" charset="0"/>
                <a:cs typeface="Arial" pitchFamily="34" charset="0"/>
              </a:rPr>
              <a:t>Ateliers, workshops, conférences</a:t>
            </a: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Rapports collaboratifs</a:t>
            </a:r>
          </a:p>
          <a:p>
            <a:pPr marL="725488" lvl="2" indent="-268288" algn="l" fontAlgn="base">
              <a:spcAft>
                <a:spcPct val="0"/>
              </a:spcAft>
              <a:buClr>
                <a:srgbClr val="F6BE32"/>
              </a:buClr>
              <a:buSzPct val="75000"/>
              <a:buFont typeface="Wingdings" pitchFamily="2" charset="2"/>
              <a:buChar char="§"/>
              <a:defRPr/>
            </a:pPr>
            <a:r>
              <a:rPr lang="fr-FR" sz="900" dirty="0" smtClean="0">
                <a:solidFill>
                  <a:schemeClr val="tx1"/>
                </a:solidFill>
                <a:latin typeface="Arial" pitchFamily="34" charset="0"/>
                <a:cs typeface="Arial" pitchFamily="34" charset="0"/>
              </a:rPr>
              <a:t>Agenda de recherche stratégique et d’innovation</a:t>
            </a:r>
          </a:p>
          <a:p>
            <a:pPr marL="725488" lvl="2" indent="-268288" algn="l" fontAlgn="base">
              <a:spcAft>
                <a:spcPct val="0"/>
              </a:spcAft>
              <a:buClr>
                <a:srgbClr val="F6BE32"/>
              </a:buClr>
              <a:buSzPct val="75000"/>
              <a:buFont typeface="Wingdings" pitchFamily="2" charset="2"/>
              <a:buChar char="§"/>
              <a:defRPr/>
            </a:pPr>
            <a:r>
              <a:rPr lang="fr-FR" sz="900" dirty="0" smtClean="0">
                <a:solidFill>
                  <a:schemeClr val="tx1"/>
                </a:solidFill>
                <a:latin typeface="Arial" pitchFamily="34" charset="0"/>
                <a:cs typeface="Arial" pitchFamily="34" charset="0"/>
              </a:rPr>
              <a:t>Papier de position</a:t>
            </a:r>
          </a:p>
          <a:p>
            <a:pPr marL="725488" lvl="2" indent="-268288" algn="l" fontAlgn="base">
              <a:spcAft>
                <a:spcPct val="0"/>
              </a:spcAft>
              <a:buClr>
                <a:srgbClr val="F6BE32"/>
              </a:buClr>
              <a:buSzPct val="75000"/>
              <a:buFont typeface="Wingdings" pitchFamily="2" charset="2"/>
              <a:buChar char="§"/>
              <a:defRPr/>
            </a:pPr>
            <a:r>
              <a:rPr lang="fr-FR" sz="900" dirty="0" smtClean="0">
                <a:solidFill>
                  <a:schemeClr val="tx1"/>
                </a:solidFill>
                <a:latin typeface="Arial" pitchFamily="34" charset="0"/>
                <a:cs typeface="Arial" pitchFamily="34" charset="0"/>
              </a:rPr>
              <a:t>Livre blanc</a:t>
            </a: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Sélection &amp; Négociation de partenariats, </a:t>
            </a:r>
          </a:p>
          <a:p>
            <a:pPr marL="342900" lvl="0" indent="-342900" algn="l" fontAlgn="base">
              <a:spcAft>
                <a:spcPct val="0"/>
              </a:spcAft>
              <a:buClr>
                <a:srgbClr val="1119AF"/>
              </a:buClr>
              <a:buSzPct val="75000"/>
              <a:buFont typeface="Wingdings 2" charset="2"/>
              <a:buChar char=""/>
              <a:defRPr/>
            </a:pPr>
            <a:r>
              <a:rPr lang="fr-FR" sz="1100" b="1" kern="0" dirty="0" smtClean="0">
                <a:solidFill>
                  <a:schemeClr val="dk1"/>
                </a:solidFill>
              </a:rPr>
              <a:t>Accompagnement (Training/Coaching)</a:t>
            </a:r>
          </a:p>
          <a:p>
            <a:pPr marL="1182688" lvl="4" indent="-268288" algn="l">
              <a:buClr>
                <a:srgbClr val="F6BE32"/>
              </a:buClr>
              <a:buFont typeface="Wingdings" pitchFamily="2" charset="2"/>
              <a:buChar char="§"/>
              <a:defRPr/>
            </a:pPr>
            <a:endParaRPr lang="fr-FR" sz="700" dirty="0" smtClean="0">
              <a:solidFill>
                <a:schemeClr val="tx1"/>
              </a:solidFill>
              <a:latin typeface="Arial" pitchFamily="34" charset="0"/>
              <a:cs typeface="Arial" pitchFamily="34" charset="0"/>
            </a:endParaRPr>
          </a:p>
          <a:p>
            <a:pPr marL="725488" lvl="3" indent="-268288">
              <a:buClr>
                <a:srgbClr val="F6BE32"/>
              </a:buClr>
              <a:defRPr/>
            </a:pPr>
            <a:endParaRPr lang="fr-FR" sz="900" dirty="0" smtClean="0">
              <a:latin typeface="Arial" pitchFamily="34" charset="0"/>
              <a:cs typeface="Arial" pitchFamily="34" charset="0"/>
            </a:endParaRPr>
          </a:p>
          <a:p>
            <a:pPr marL="725488" lvl="3" indent="-268288">
              <a:buClr>
                <a:srgbClr val="F6BE32"/>
              </a:buClr>
              <a:defRPr/>
            </a:pPr>
            <a:endParaRPr lang="fr-FR" sz="900" dirty="0" smtClean="0">
              <a:solidFill>
                <a:schemeClr val="bg1">
                  <a:lumMod val="50000"/>
                </a:schemeClr>
              </a:solidFill>
              <a:latin typeface="Arial" pitchFamily="34" charset="0"/>
              <a:cs typeface="Arial" pitchFamily="34" charset="0"/>
            </a:endParaRPr>
          </a:p>
        </p:txBody>
      </p:sp>
      <p:pic>
        <p:nvPicPr>
          <p:cNvPr id="11" name="Image 10"/>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037963" y="2651988"/>
            <a:ext cx="2867413" cy="2895600"/>
          </a:xfrm>
          <a:prstGeom prst="rect">
            <a:avLst/>
          </a:prstGeom>
          <a:ln>
            <a:solidFill>
              <a:schemeClr val="tx1"/>
            </a:solidFill>
          </a:ln>
        </p:spPr>
      </p:pic>
      <p:pic>
        <p:nvPicPr>
          <p:cNvPr id="12" name="Image 11" descr="C:\Users\Nada\AppData\Local\Microsoft\Windows\INetCacheContent.Word\Group Photo HBB4ALL &amp; AB members.jpg"/>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700" b="13223"/>
          <a:stretch/>
        </p:blipFill>
        <p:spPr bwMode="auto">
          <a:xfrm>
            <a:off x="5053540" y="4019195"/>
            <a:ext cx="3791075" cy="20574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pic>
        <p:nvPicPr>
          <p:cNvPr id="13" name="Image 12"/>
          <p:cNvPicPr>
            <a:picLocks noChangeAspect="1"/>
          </p:cNvPicPr>
          <p:nvPr/>
        </p:nvPicPr>
        <p:blipFill>
          <a:blip r:embed="rId4"/>
          <a:stretch>
            <a:fillRect/>
          </a:stretch>
        </p:blipFill>
        <p:spPr>
          <a:xfrm>
            <a:off x="5254749" y="1679595"/>
            <a:ext cx="3126316" cy="1981200"/>
          </a:xfrm>
          <a:prstGeom prst="rect">
            <a:avLst/>
          </a:prstGeom>
        </p:spPr>
      </p:pic>
      <p:sp>
        <p:nvSpPr>
          <p:cNvPr id="23" name="Freeform 22"/>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4" name="Freeform 23"/>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5" name="Slide Number Placeholder 1"/>
          <p:cNvSpPr>
            <a:spLocks noGrp="1"/>
          </p:cNvSpPr>
          <p:nvPr>
            <p:ph type="sldNum" sz="quarter" idx="12"/>
          </p:nvPr>
        </p:nvSpPr>
        <p:spPr>
          <a:xfrm>
            <a:off x="8610600" y="6356350"/>
            <a:ext cx="2743200" cy="365125"/>
          </a:xfrm>
        </p:spPr>
        <p:txBody>
          <a:bodyPr/>
          <a:lstStyle/>
          <a:p>
            <a:r>
              <a:rPr lang="fr-FR" dirty="0" smtClean="0"/>
              <a:t>43</a:t>
            </a:r>
            <a:endParaRPr lang="fr-FR" dirty="0"/>
          </a:p>
        </p:txBody>
      </p:sp>
      <p:pic>
        <p:nvPicPr>
          <p:cNvPr id="26" name="Picture 25"/>
          <p:cNvPicPr>
            <a:picLocks noChangeAspect="1"/>
          </p:cNvPicPr>
          <p:nvPr/>
        </p:nvPicPr>
        <p:blipFill>
          <a:blip r:embed="rId5"/>
          <a:stretch>
            <a:fillRect/>
          </a:stretch>
        </p:blipFill>
        <p:spPr>
          <a:xfrm>
            <a:off x="10284" y="6226521"/>
            <a:ext cx="832889" cy="494954"/>
          </a:xfrm>
          <a:prstGeom prst="rect">
            <a:avLst/>
          </a:prstGeom>
        </p:spPr>
      </p:pic>
      <p:sp>
        <p:nvSpPr>
          <p:cNvPr id="27" name="TextBox 26"/>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r>
              <a:rPr lang="fr-FR" sz="3200" b="1" dirty="0" smtClean="0">
                <a:solidFill>
                  <a:schemeClr val="accent5">
                    <a:lumMod val="75000"/>
                  </a:schemeClr>
                </a:solidFill>
              </a:rPr>
              <a:t>Annexe 3 : </a:t>
            </a:r>
            <a:r>
              <a:rPr lang="fr-FR" sz="3200" b="1" dirty="0">
                <a:solidFill>
                  <a:schemeClr val="accent5">
                    <a:lumMod val="75000"/>
                  </a:schemeClr>
                </a:solidFill>
              </a:rPr>
              <a:t>Compétences pour les projets collaboratifs (2/3) </a:t>
            </a:r>
          </a:p>
        </p:txBody>
      </p:sp>
      <p:pic>
        <p:nvPicPr>
          <p:cNvPr id="14" name="Image 10"/>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53843" y="1642915"/>
            <a:ext cx="1016000" cy="762000"/>
          </a:xfrm>
          <a:prstGeom prst="rect">
            <a:avLst/>
          </a:prstGeom>
        </p:spPr>
      </p:pic>
      <p:pic>
        <p:nvPicPr>
          <p:cNvPr id="15" name="Image 11"/>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549534" y="1559473"/>
            <a:ext cx="1035840" cy="990600"/>
          </a:xfrm>
          <a:prstGeom prst="rect">
            <a:avLst/>
          </a:prstGeom>
        </p:spPr>
      </p:pic>
      <p:pic>
        <p:nvPicPr>
          <p:cNvPr id="16" name="Image 9"/>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976961" y="1552075"/>
            <a:ext cx="1132619" cy="849464"/>
          </a:xfrm>
          <a:prstGeom prst="rect">
            <a:avLst/>
          </a:prstGeom>
        </p:spPr>
      </p:pic>
      <p:pic>
        <p:nvPicPr>
          <p:cNvPr id="17" name="Image 7"/>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708143" y="5657533"/>
            <a:ext cx="1401437" cy="381000"/>
          </a:xfrm>
          <a:prstGeom prst="rect">
            <a:avLst/>
          </a:prstGeom>
        </p:spPr>
      </p:pic>
      <p:pic>
        <p:nvPicPr>
          <p:cNvPr id="18" name="Image 8"/>
          <p:cNvPicPr>
            <a:picLocks noChangeAspect="1"/>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001499" y="5636659"/>
            <a:ext cx="1632181" cy="45599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0402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Espace réservé du contenu 4"/>
          <p:cNvSpPr txBox="1">
            <a:spLocks/>
          </p:cNvSpPr>
          <p:nvPr/>
        </p:nvSpPr>
        <p:spPr>
          <a:xfrm>
            <a:off x="1171872" y="1676400"/>
            <a:ext cx="10204715" cy="411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fr-FR" sz="4400" dirty="0">
              <a:solidFill>
                <a:schemeClr val="bg1">
                  <a:lumMod val="50000"/>
                </a:schemeClr>
              </a:solidFill>
              <a:latin typeface="Arial" pitchFamily="34" charset="0"/>
              <a:cs typeface="Arial" pitchFamily="34" charset="0"/>
            </a:endParaRPr>
          </a:p>
        </p:txBody>
      </p:sp>
      <p:sp>
        <p:nvSpPr>
          <p:cNvPr id="12" name="Sous-titre 2"/>
          <p:cNvSpPr txBox="1">
            <a:spLocks/>
          </p:cNvSpPr>
          <p:nvPr/>
        </p:nvSpPr>
        <p:spPr bwMode="auto">
          <a:xfrm>
            <a:off x="139147" y="1431949"/>
            <a:ext cx="11917017" cy="2366678"/>
          </a:xfrm>
          <a:prstGeom prst="rect">
            <a:avLst/>
          </a:prstGeom>
          <a:noFill/>
          <a:ln w="25400">
            <a:solidFill>
              <a:schemeClr val="accent5"/>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rgbClr val="1119AF"/>
              </a:buClr>
              <a:buSzPct val="75000"/>
            </a:pPr>
            <a:r>
              <a:rPr lang="fr-FR" sz="1400" kern="0" dirty="0" smtClean="0">
                <a:solidFill>
                  <a:srgbClr val="000090"/>
                </a:solidFill>
              </a:rPr>
              <a:t>Nous offrons </a:t>
            </a:r>
            <a:r>
              <a:rPr lang="fr-FR" sz="1400" kern="0" dirty="0" smtClean="0">
                <a:solidFill>
                  <a:srgbClr val="000000"/>
                </a:solidFill>
              </a:rPr>
              <a:t>à nos clients un soutien stratégique, factuel et opérationnel</a:t>
            </a:r>
          </a:p>
          <a:p>
            <a:pPr algn="ctr" fontAlgn="base">
              <a:spcBef>
                <a:spcPct val="20000"/>
              </a:spcBef>
              <a:spcAft>
                <a:spcPct val="0"/>
              </a:spcAft>
              <a:buClr>
                <a:srgbClr val="1119AF"/>
              </a:buClr>
              <a:buSzPct val="75000"/>
            </a:pPr>
            <a:r>
              <a:rPr lang="fr-FR" sz="1400" kern="0" dirty="0" smtClean="0">
                <a:solidFill>
                  <a:srgbClr val="000000"/>
                </a:solidFill>
              </a:rPr>
              <a:t>sur le plan local, national et international </a:t>
            </a:r>
            <a:r>
              <a:rPr lang="fr-FR" sz="1400" kern="0" dirty="0" err="1" smtClean="0">
                <a:solidFill>
                  <a:srgbClr val="000000"/>
                </a:solidFill>
                <a:sym typeface="Wingdings"/>
              </a:rPr>
              <a:t></a:t>
            </a:r>
            <a:r>
              <a:rPr lang="fr-FR" sz="1400" kern="0" dirty="0" smtClean="0">
                <a:solidFill>
                  <a:srgbClr val="000000"/>
                </a:solidFill>
                <a:sym typeface="Wingdings"/>
              </a:rPr>
              <a:t> </a:t>
            </a:r>
            <a:r>
              <a:rPr lang="fr-FR" sz="1400" kern="0" dirty="0" smtClean="0">
                <a:solidFill>
                  <a:srgbClr val="000090"/>
                </a:solidFill>
              </a:rPr>
              <a:t>études de marché, conseil stratégie et accompagnement.</a:t>
            </a:r>
          </a:p>
          <a:p>
            <a:pPr algn="ctr" fontAlgn="base">
              <a:spcBef>
                <a:spcPct val="20000"/>
              </a:spcBef>
              <a:spcAft>
                <a:spcPct val="0"/>
              </a:spcAft>
              <a:buClr>
                <a:srgbClr val="1119AF"/>
              </a:buClr>
              <a:buSzPct val="75000"/>
            </a:pPr>
            <a:endParaRPr lang="fr-FR" sz="1400" kern="0" dirty="0" smtClean="0">
              <a:solidFill>
                <a:srgbClr val="000000"/>
              </a:solidFill>
            </a:endParaRPr>
          </a:p>
          <a:p>
            <a:pPr algn="ctr" fontAlgn="base">
              <a:spcBef>
                <a:spcPct val="20000"/>
              </a:spcBef>
              <a:spcAft>
                <a:spcPct val="0"/>
              </a:spcAft>
              <a:buClr>
                <a:srgbClr val="1119AF"/>
              </a:buClr>
              <a:buSzPct val="75000"/>
            </a:pPr>
            <a:r>
              <a:rPr lang="fr-FR" sz="1400" kern="0" dirty="0" smtClean="0">
                <a:solidFill>
                  <a:srgbClr val="000090"/>
                </a:solidFill>
              </a:rPr>
              <a:t>Nous réunissons </a:t>
            </a:r>
            <a:r>
              <a:rPr lang="fr-FR" sz="1400" kern="0" dirty="0" smtClean="0">
                <a:solidFill>
                  <a:srgbClr val="000000"/>
                </a:solidFill>
              </a:rPr>
              <a:t>des intervenants et experts de la chaîne de valeur qui ne parlent pas la même langue.</a:t>
            </a:r>
          </a:p>
          <a:p>
            <a:pPr algn="ctr" fontAlgn="base">
              <a:spcBef>
                <a:spcPct val="20000"/>
              </a:spcBef>
              <a:spcAft>
                <a:spcPct val="0"/>
              </a:spcAft>
              <a:buClr>
                <a:srgbClr val="1119AF"/>
              </a:buClr>
              <a:buSzPct val="75000"/>
            </a:pPr>
            <a:endParaRPr lang="fr-FR" sz="1400" kern="0" dirty="0" smtClean="0">
              <a:solidFill>
                <a:srgbClr val="000000"/>
              </a:solidFill>
            </a:endParaRPr>
          </a:p>
          <a:p>
            <a:pPr algn="ctr"/>
            <a:r>
              <a:rPr lang="fr-FR" sz="1400" kern="0" dirty="0" smtClean="0">
                <a:solidFill>
                  <a:srgbClr val="000090"/>
                </a:solidFill>
              </a:rPr>
              <a:t>Nos atouts dans l’innovation sociale </a:t>
            </a:r>
            <a:r>
              <a:rPr lang="fr-FR" sz="1400" kern="0" dirty="0" smtClean="0">
                <a:solidFill>
                  <a:srgbClr val="000000"/>
                </a:solidFill>
              </a:rPr>
              <a:t>: création d’une plateforme d’innovation sociale, </a:t>
            </a:r>
            <a:r>
              <a:rPr lang="fr-FR" sz="1400" kern="0" dirty="0" err="1" smtClean="0">
                <a:solidFill>
                  <a:srgbClr val="000000"/>
                </a:solidFill>
              </a:rPr>
              <a:t>think</a:t>
            </a:r>
            <a:r>
              <a:rPr lang="fr-FR" sz="1400" kern="0" dirty="0" smtClean="0">
                <a:solidFill>
                  <a:srgbClr val="000000"/>
                </a:solidFill>
              </a:rPr>
              <a:t> tank, réponse à appel à projet, dissémination et communication.</a:t>
            </a:r>
          </a:p>
          <a:p>
            <a:pPr algn="ctr" fontAlgn="base">
              <a:spcBef>
                <a:spcPct val="20000"/>
              </a:spcBef>
              <a:spcAft>
                <a:spcPct val="0"/>
              </a:spcAft>
              <a:buClr>
                <a:srgbClr val="1119AF"/>
              </a:buClr>
              <a:buSzPct val="75000"/>
            </a:pPr>
            <a:endParaRPr lang="fr-FR" sz="1400" kern="0" dirty="0" smtClean="0">
              <a:solidFill>
                <a:srgbClr val="000000"/>
              </a:solidFill>
            </a:endParaRPr>
          </a:p>
          <a:p>
            <a:pPr algn="ctr" fontAlgn="base">
              <a:spcBef>
                <a:spcPct val="20000"/>
              </a:spcBef>
              <a:spcAft>
                <a:spcPct val="0"/>
              </a:spcAft>
              <a:buClr>
                <a:srgbClr val="1119AF"/>
              </a:buClr>
              <a:buSzPct val="75000"/>
            </a:pPr>
            <a:r>
              <a:rPr lang="fr-FR" sz="1400" kern="0" dirty="0" smtClean="0">
                <a:solidFill>
                  <a:srgbClr val="000090"/>
                </a:solidFill>
              </a:rPr>
              <a:t>Nos clients </a:t>
            </a:r>
            <a:r>
              <a:rPr lang="fr-FR" sz="1400" kern="0" dirty="0" smtClean="0">
                <a:solidFill>
                  <a:srgbClr val="000000"/>
                </a:solidFill>
              </a:rPr>
              <a:t>: chaînes TV, operateurs réseaux, acteurs de l’Internet, </a:t>
            </a:r>
            <a:r>
              <a:rPr lang="fr-FR" sz="1400" kern="0" dirty="0" err="1" smtClean="0">
                <a:solidFill>
                  <a:srgbClr val="000000"/>
                </a:solidFill>
              </a:rPr>
              <a:t>start-ups</a:t>
            </a:r>
            <a:r>
              <a:rPr lang="fr-FR" sz="1400" kern="0" dirty="0" smtClean="0">
                <a:solidFill>
                  <a:srgbClr val="000000"/>
                </a:solidFill>
              </a:rPr>
              <a:t> dans l’économie numérique, industriels, groupes de communication, institutions publiques, centres de recherches, clusters, entreprises de formation.</a:t>
            </a:r>
          </a:p>
          <a:p>
            <a:pPr algn="ctr" fontAlgn="base">
              <a:spcBef>
                <a:spcPct val="20000"/>
              </a:spcBef>
              <a:spcAft>
                <a:spcPct val="0"/>
              </a:spcAft>
              <a:buClr>
                <a:srgbClr val="1119AF"/>
              </a:buClr>
              <a:buSzPct val="75000"/>
            </a:pPr>
            <a:endParaRPr lang="en-US" sz="1400" kern="0" dirty="0" smtClean="0">
              <a:solidFill>
                <a:srgbClr val="000000"/>
              </a:solidFill>
            </a:endParaRPr>
          </a:p>
          <a:p>
            <a:pPr algn="ctr" fontAlgn="base">
              <a:spcBef>
                <a:spcPct val="20000"/>
              </a:spcBef>
              <a:spcAft>
                <a:spcPct val="0"/>
              </a:spcAft>
              <a:buClr>
                <a:srgbClr val="1119AF"/>
              </a:buClr>
              <a:buSzPct val="75000"/>
            </a:pPr>
            <a:endParaRPr lang="en-US" sz="1400" kern="0" dirty="0">
              <a:solidFill>
                <a:srgbClr val="000000"/>
              </a:solidFill>
            </a:endParaRPr>
          </a:p>
        </p:txBody>
      </p:sp>
      <p:pic>
        <p:nvPicPr>
          <p:cNvPr id="13" name="Picture 10" descr="NEM Initiative"/>
          <p:cNvPicPr>
            <a:picLocks noChangeAspect="1" noChangeArrowheads="1"/>
          </p:cNvPicPr>
          <p:nvPr/>
        </p:nvPicPr>
        <p:blipFill>
          <a:blip r:embed="rId2"/>
          <a:srcRect/>
          <a:stretch>
            <a:fillRect/>
          </a:stretch>
        </p:blipFill>
        <p:spPr bwMode="auto">
          <a:xfrm>
            <a:off x="609602" y="4724400"/>
            <a:ext cx="2110315" cy="1156110"/>
          </a:xfrm>
          <a:prstGeom prst="rect">
            <a:avLst/>
          </a:prstGeom>
          <a:solidFill>
            <a:schemeClr val="bg1"/>
          </a:solidFill>
          <a:ln w="9525">
            <a:noFill/>
            <a:miter lim="800000"/>
            <a:headEnd/>
            <a:tailEnd/>
          </a:ln>
        </p:spPr>
      </p:pic>
      <p:sp>
        <p:nvSpPr>
          <p:cNvPr id="14" name="Rectangle 13"/>
          <p:cNvSpPr/>
          <p:nvPr/>
        </p:nvSpPr>
        <p:spPr>
          <a:xfrm>
            <a:off x="3111500" y="5143501"/>
            <a:ext cx="8134350" cy="369332"/>
          </a:xfrm>
          <a:prstGeom prst="rect">
            <a:avLst/>
          </a:prstGeom>
        </p:spPr>
        <p:txBody>
          <a:bodyPr wrap="square">
            <a:spAutoFit/>
          </a:bodyPr>
          <a:lstStyle/>
          <a:p>
            <a:pPr marL="342900" indent="-342900" fontAlgn="base">
              <a:spcBef>
                <a:spcPct val="20000"/>
              </a:spcBef>
              <a:spcAft>
                <a:spcPct val="0"/>
              </a:spcAft>
              <a:buClr>
                <a:srgbClr val="1119AF"/>
              </a:buClr>
              <a:buSzPct val="75000"/>
              <a:buFont typeface="Wingdings 2" charset="2"/>
              <a:buChar char=""/>
              <a:defRPr/>
            </a:pPr>
            <a:r>
              <a:rPr lang="en-GB" kern="0" dirty="0">
                <a:solidFill>
                  <a:srgbClr val="000000"/>
                </a:solidFill>
              </a:rPr>
              <a:t>Holken Consultants</a:t>
            </a:r>
            <a:r>
              <a:rPr lang="en-GB" kern="0" dirty="0" smtClean="0">
                <a:solidFill>
                  <a:srgbClr val="000000"/>
                </a:solidFill>
              </a:rPr>
              <a:t> </a:t>
            </a:r>
            <a:r>
              <a:rPr lang="fr-FR" kern="0" dirty="0" smtClean="0">
                <a:solidFill>
                  <a:srgbClr val="000000"/>
                </a:solidFill>
              </a:rPr>
              <a:t>fait partie du </a:t>
            </a:r>
            <a:r>
              <a:rPr lang="en-GB" kern="0" dirty="0" smtClean="0">
                <a:solidFill>
                  <a:srgbClr val="000000"/>
                </a:solidFill>
              </a:rPr>
              <a:t>NEM </a:t>
            </a:r>
            <a:r>
              <a:rPr lang="en-GB" kern="0" dirty="0">
                <a:solidFill>
                  <a:srgbClr val="000000"/>
                </a:solidFill>
              </a:rPr>
              <a:t>Steering Board &amp; Executive Group</a:t>
            </a:r>
          </a:p>
        </p:txBody>
      </p:sp>
      <p:sp>
        <p:nvSpPr>
          <p:cNvPr id="20" name="Freeform 19"/>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1" name="Freeform 20"/>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22" name="Slide Number Placeholder 1"/>
          <p:cNvSpPr>
            <a:spLocks noGrp="1"/>
          </p:cNvSpPr>
          <p:nvPr>
            <p:ph type="sldNum" sz="quarter" idx="12"/>
          </p:nvPr>
        </p:nvSpPr>
        <p:spPr>
          <a:xfrm>
            <a:off x="8610600" y="6356350"/>
            <a:ext cx="2743200" cy="365125"/>
          </a:xfrm>
        </p:spPr>
        <p:txBody>
          <a:bodyPr/>
          <a:lstStyle/>
          <a:p>
            <a:r>
              <a:rPr lang="fr-FR" dirty="0" smtClean="0"/>
              <a:t>44</a:t>
            </a:r>
            <a:endParaRPr lang="fr-FR" dirty="0"/>
          </a:p>
        </p:txBody>
      </p:sp>
      <p:pic>
        <p:nvPicPr>
          <p:cNvPr id="23" name="Picture 22"/>
          <p:cNvPicPr>
            <a:picLocks noChangeAspect="1"/>
          </p:cNvPicPr>
          <p:nvPr/>
        </p:nvPicPr>
        <p:blipFill>
          <a:blip r:embed="rId3"/>
          <a:stretch>
            <a:fillRect/>
          </a:stretch>
        </p:blipFill>
        <p:spPr>
          <a:xfrm>
            <a:off x="10284" y="6226521"/>
            <a:ext cx="832889" cy="494954"/>
          </a:xfrm>
          <a:prstGeom prst="rect">
            <a:avLst/>
          </a:prstGeom>
        </p:spPr>
      </p:pic>
      <p:sp>
        <p:nvSpPr>
          <p:cNvPr id="24" name="TextBox 23"/>
          <p:cNvSpPr txBox="1"/>
          <p:nvPr/>
        </p:nvSpPr>
        <p:spPr>
          <a:xfrm>
            <a:off x="139147" y="724249"/>
            <a:ext cx="11917017" cy="507831"/>
          </a:xfrm>
          <a:prstGeom prst="rect">
            <a:avLst/>
          </a:prstGeom>
          <a:noFill/>
          <a:ln w="25400">
            <a:solidFill>
              <a:schemeClr val="accent4">
                <a:lumMod val="60000"/>
                <a:lumOff val="40000"/>
              </a:schemeClr>
            </a:solidFill>
          </a:ln>
        </p:spPr>
        <p:txBody>
          <a:bodyPr wrap="square" rtlCol="0">
            <a:spAutoFit/>
          </a:bodyPr>
          <a:lstStyle/>
          <a:p>
            <a:pPr algn="ctr"/>
            <a:r>
              <a:rPr lang="fr-FR" sz="2700" b="1" dirty="0" smtClean="0">
                <a:solidFill>
                  <a:schemeClr val="accent5">
                    <a:lumMod val="75000"/>
                  </a:schemeClr>
                </a:solidFill>
              </a:rPr>
              <a:t>Annexe 3 : Innovation </a:t>
            </a:r>
            <a:r>
              <a:rPr lang="fr-FR" sz="2700" b="1" dirty="0">
                <a:solidFill>
                  <a:schemeClr val="accent5">
                    <a:lumMod val="75000"/>
                  </a:schemeClr>
                </a:solidFill>
              </a:rPr>
              <a:t>sociale et technologies </a:t>
            </a:r>
            <a:r>
              <a:rPr lang="fr-FR" sz="2700" b="1" dirty="0" smtClean="0">
                <a:solidFill>
                  <a:schemeClr val="accent5">
                    <a:lumMod val="75000"/>
                  </a:schemeClr>
                </a:solidFill>
              </a:rPr>
              <a:t>au </a:t>
            </a:r>
            <a:r>
              <a:rPr lang="fr-FR" sz="2700" b="1" dirty="0">
                <a:solidFill>
                  <a:schemeClr val="accent5">
                    <a:lumMod val="75000"/>
                  </a:schemeClr>
                </a:solidFill>
              </a:rPr>
              <a:t>service de l’inclusion </a:t>
            </a:r>
            <a:r>
              <a:rPr lang="fr-FR" sz="2700" b="1" dirty="0" smtClean="0">
                <a:solidFill>
                  <a:schemeClr val="accent5">
                    <a:lumMod val="75000"/>
                  </a:schemeClr>
                </a:solidFill>
              </a:rPr>
              <a:t>(ESS</a:t>
            </a:r>
            <a:r>
              <a:rPr lang="fr-FR" sz="2700" b="1" dirty="0">
                <a:solidFill>
                  <a:schemeClr val="accent5">
                    <a:lumMod val="75000"/>
                  </a:schemeClr>
                </a:solidFill>
              </a:rPr>
              <a:t>) (3/3)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30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0" name="Slide Number Placeholder 9"/>
          <p:cNvSpPr>
            <a:spLocks noGrp="1"/>
          </p:cNvSpPr>
          <p:nvPr>
            <p:ph type="sldNum" sz="quarter" idx="12"/>
          </p:nvPr>
        </p:nvSpPr>
        <p:spPr/>
        <p:txBody>
          <a:bodyPr/>
          <a:lstStyle/>
          <a:p>
            <a:fld id="{CD6BD365-7C4D-4D63-BC48-4EC92A36A5E6}" type="slidenum">
              <a:rPr lang="fr-FR" smtClean="0"/>
              <a:pPr/>
              <a:t>5</a:t>
            </a:fld>
            <a:endParaRPr lang="fr-FR" dirty="0"/>
          </a:p>
        </p:txBody>
      </p:sp>
      <p:pic>
        <p:nvPicPr>
          <p:cNvPr id="17" name="Picture 16"/>
          <p:cNvPicPr>
            <a:picLocks noChangeAspect="1"/>
          </p:cNvPicPr>
          <p:nvPr/>
        </p:nvPicPr>
        <p:blipFill>
          <a:blip r:embed="rId2"/>
          <a:stretch>
            <a:fillRect/>
          </a:stretch>
        </p:blipFill>
        <p:spPr>
          <a:xfrm>
            <a:off x="10284" y="6226521"/>
            <a:ext cx="832889" cy="494954"/>
          </a:xfrm>
          <a:prstGeom prst="rect">
            <a:avLst/>
          </a:prstGeom>
        </p:spPr>
      </p:pic>
      <p:sp>
        <p:nvSpPr>
          <p:cNvPr id="9" name="TextBox 8"/>
          <p:cNvSpPr txBox="1"/>
          <p:nvPr/>
        </p:nvSpPr>
        <p:spPr>
          <a:xfrm>
            <a:off x="139147" y="1508893"/>
            <a:ext cx="5770333" cy="3970318"/>
          </a:xfrm>
          <a:prstGeom prst="rect">
            <a:avLst/>
          </a:prstGeom>
          <a:noFill/>
          <a:ln w="25400">
            <a:solidFill>
              <a:schemeClr val="accent5"/>
            </a:solidFill>
          </a:ln>
        </p:spPr>
        <p:txBody>
          <a:bodyPr wrap="square" rtlCol="0">
            <a:spAutoFit/>
          </a:bodyPr>
          <a:lstStyle/>
          <a:p>
            <a:pPr marL="268288" lvl="1" indent="-252413">
              <a:spcAft>
                <a:spcPts val="1200"/>
              </a:spcAft>
              <a:buClr>
                <a:srgbClr val="FFC000"/>
              </a:buClr>
              <a:buFont typeface="Wingdings" panose="05000000000000000000" pitchFamily="2" charset="2"/>
              <a:buChar char="Ø"/>
            </a:pPr>
            <a:r>
              <a:rPr lang="fr-FR" b="1" dirty="0" smtClean="0"/>
              <a:t>145 organismes contactés</a:t>
            </a:r>
          </a:p>
          <a:p>
            <a:pPr marL="268288" lvl="1" indent="-252413">
              <a:spcAft>
                <a:spcPts val="600"/>
              </a:spcAft>
              <a:buClr>
                <a:srgbClr val="FFC000"/>
              </a:buClr>
              <a:buFont typeface="Wingdings" panose="05000000000000000000" pitchFamily="2" charset="2"/>
              <a:buChar char="Ø"/>
            </a:pPr>
            <a:r>
              <a:rPr lang="fr-FR" b="1" dirty="0" smtClean="0"/>
              <a:t>31 entretiens réalisés</a:t>
            </a:r>
            <a:endParaRPr lang="fr-FR" b="1" dirty="0"/>
          </a:p>
          <a:p>
            <a:pPr marL="538163" lvl="1" indent="-252413">
              <a:buClr>
                <a:srgbClr val="0070C0"/>
              </a:buClr>
              <a:buFont typeface="Arial" panose="020B0604020202020204" pitchFamily="34" charset="0"/>
              <a:buChar char="•"/>
            </a:pPr>
            <a:r>
              <a:rPr lang="fr-FR" sz="1400" dirty="0" smtClean="0"/>
              <a:t>Directions</a:t>
            </a:r>
            <a:r>
              <a:rPr lang="fr-FR" sz="1400" dirty="0"/>
              <a:t>.</a:t>
            </a:r>
            <a:endParaRPr lang="fr-FR" sz="1400" dirty="0" smtClean="0"/>
          </a:p>
          <a:p>
            <a:pPr marL="538163" lvl="1" indent="-252413">
              <a:buClr>
                <a:srgbClr val="0070C0"/>
              </a:buClr>
              <a:buFont typeface="Arial" panose="020B0604020202020204" pitchFamily="34" charset="0"/>
              <a:buChar char="•"/>
            </a:pPr>
            <a:r>
              <a:rPr lang="fr-FR" sz="1400" dirty="0" smtClean="0"/>
              <a:t>Chargés </a:t>
            </a:r>
            <a:r>
              <a:rPr lang="fr-FR" sz="1400" dirty="0"/>
              <a:t>de mission.</a:t>
            </a:r>
          </a:p>
          <a:p>
            <a:pPr marL="538163" lvl="1" indent="-252413">
              <a:buClr>
                <a:srgbClr val="0070C0"/>
              </a:buClr>
              <a:buFont typeface="Arial" panose="020B0604020202020204" pitchFamily="34" charset="0"/>
              <a:buChar char="•"/>
            </a:pPr>
            <a:r>
              <a:rPr lang="fr-FR" sz="1400" dirty="0"/>
              <a:t>Chargés du handicap. </a:t>
            </a:r>
          </a:p>
          <a:p>
            <a:pPr marL="538163" lvl="1" indent="-252413">
              <a:buClr>
                <a:srgbClr val="0070C0"/>
              </a:buClr>
              <a:buFont typeface="Arial" panose="020B0604020202020204" pitchFamily="34" charset="0"/>
              <a:buChar char="•"/>
            </a:pPr>
            <a:r>
              <a:rPr lang="fr-FR" sz="1400" dirty="0"/>
              <a:t>Chargés d’accessibilité. </a:t>
            </a:r>
          </a:p>
          <a:p>
            <a:pPr marL="538163" lvl="1" indent="-252413">
              <a:buClr>
                <a:srgbClr val="0070C0"/>
              </a:buClr>
              <a:buFont typeface="Arial" panose="020B0604020202020204" pitchFamily="34" charset="0"/>
              <a:buChar char="•"/>
            </a:pPr>
            <a:r>
              <a:rPr lang="fr-FR" sz="1400" dirty="0"/>
              <a:t>Responsables communication. </a:t>
            </a:r>
          </a:p>
          <a:p>
            <a:pPr marL="538163" lvl="1" indent="-252413">
              <a:buClr>
                <a:srgbClr val="0070C0"/>
              </a:buClr>
              <a:buFont typeface="Arial" panose="020B0604020202020204" pitchFamily="34" charset="0"/>
              <a:buChar char="•"/>
            </a:pPr>
            <a:r>
              <a:rPr lang="fr-FR" sz="1400" dirty="0"/>
              <a:t>Responsables du pôle numérique. </a:t>
            </a:r>
          </a:p>
          <a:p>
            <a:pPr marL="538163" lvl="1" indent="-252413">
              <a:buClr>
                <a:srgbClr val="0070C0"/>
              </a:buClr>
              <a:buFont typeface="Arial" panose="020B0604020202020204" pitchFamily="34" charset="0"/>
              <a:buChar char="•"/>
            </a:pPr>
            <a:r>
              <a:rPr lang="fr-FR" sz="1400" dirty="0"/>
              <a:t>Chefs de projets. </a:t>
            </a:r>
          </a:p>
          <a:p>
            <a:pPr marL="538163" lvl="1" indent="-252413">
              <a:buClr>
                <a:srgbClr val="0070C0"/>
              </a:buClr>
              <a:buFont typeface="Arial" panose="020B0604020202020204" pitchFamily="34" charset="0"/>
              <a:buChar char="•"/>
            </a:pPr>
            <a:r>
              <a:rPr lang="fr-FR" sz="1400" dirty="0"/>
              <a:t>Départements de développement et de la diffusion des ressources numériques. </a:t>
            </a:r>
          </a:p>
          <a:p>
            <a:pPr marL="538163" lvl="1" indent="-252413">
              <a:buClr>
                <a:srgbClr val="0070C0"/>
              </a:buClr>
              <a:buFont typeface="Arial" panose="020B0604020202020204" pitchFamily="34" charset="0"/>
              <a:buChar char="•"/>
            </a:pPr>
            <a:r>
              <a:rPr lang="fr-FR" sz="1400" dirty="0"/>
              <a:t>Référents handicap. </a:t>
            </a:r>
          </a:p>
          <a:p>
            <a:pPr marL="538163" lvl="1" indent="-252413">
              <a:spcAft>
                <a:spcPts val="1200"/>
              </a:spcAft>
              <a:buClr>
                <a:srgbClr val="0070C0"/>
              </a:buClr>
              <a:buFont typeface="Arial" panose="020B0604020202020204" pitchFamily="34" charset="0"/>
              <a:buChar char="•"/>
            </a:pPr>
            <a:r>
              <a:rPr lang="fr-FR" sz="1400" dirty="0"/>
              <a:t>Journalistes et éducateurs</a:t>
            </a:r>
            <a:r>
              <a:rPr lang="fr-FR" sz="1400" dirty="0" smtClean="0"/>
              <a:t>.</a:t>
            </a:r>
            <a:endParaRPr lang="fr-FR" sz="1400" b="1" dirty="0"/>
          </a:p>
          <a:p>
            <a:pPr marL="268288" lvl="1" indent="-252413">
              <a:spcAft>
                <a:spcPts val="600"/>
              </a:spcAft>
              <a:buClr>
                <a:srgbClr val="FFC000"/>
              </a:buClr>
              <a:buSzPct val="100000"/>
              <a:buFont typeface="Wingdings" panose="05000000000000000000" pitchFamily="2" charset="2"/>
              <a:buChar char="Ø"/>
            </a:pPr>
            <a:r>
              <a:rPr lang="fr-FR" b="1" dirty="0"/>
              <a:t>26 organismes en France </a:t>
            </a:r>
          </a:p>
          <a:p>
            <a:pPr marL="17463" lvl="1">
              <a:spcAft>
                <a:spcPts val="600"/>
              </a:spcAft>
              <a:buClr>
                <a:srgbClr val="0070C0"/>
              </a:buClr>
            </a:pPr>
            <a:endParaRPr lang="fr-FR" sz="1400" b="1" dirty="0" smtClean="0"/>
          </a:p>
        </p:txBody>
      </p:sp>
      <p:sp>
        <p:nvSpPr>
          <p:cNvPr id="18" name="TextBox 17"/>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solidFill>
              </a:rPr>
              <a:t>Echantillon des différents </a:t>
            </a:r>
            <a:r>
              <a:rPr lang="fr-FR" sz="3200" b="1" dirty="0" smtClean="0">
                <a:solidFill>
                  <a:schemeClr val="accent5"/>
                </a:solidFill>
              </a:rPr>
              <a:t>acteurs</a:t>
            </a:r>
            <a:endParaRPr lang="fr-FR" sz="3200" b="1" dirty="0">
              <a:solidFill>
                <a:schemeClr val="accent5"/>
              </a:solidFill>
            </a:endParaRPr>
          </a:p>
        </p:txBody>
      </p:sp>
      <p:sp>
        <p:nvSpPr>
          <p:cNvPr id="3" name="TextBox 2"/>
          <p:cNvSpPr txBox="1"/>
          <p:nvPr/>
        </p:nvSpPr>
        <p:spPr>
          <a:xfrm>
            <a:off x="6268872" y="1508893"/>
            <a:ext cx="5787292" cy="4616648"/>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285750" lvl="1" indent="-285750">
              <a:spcAft>
                <a:spcPts val="600"/>
              </a:spcAft>
              <a:buClr>
                <a:srgbClr val="FFC000"/>
              </a:buClr>
              <a:buFont typeface="Wingdings" panose="05000000000000000000" pitchFamily="2" charset="2"/>
              <a:buChar char="Ø"/>
            </a:pPr>
            <a:r>
              <a:rPr lang="fr-FR" b="1" dirty="0">
                <a:solidFill>
                  <a:schemeClr val="tx1"/>
                </a:solidFill>
              </a:rPr>
              <a:t>14 secteurs (publics, privés, associatifs)</a:t>
            </a:r>
          </a:p>
          <a:p>
            <a:pPr marL="538163" indent="-285750">
              <a:buClr>
                <a:srgbClr val="0070C0"/>
              </a:buClr>
              <a:buFont typeface="Arial" panose="020B0604020202020204" pitchFamily="34" charset="0"/>
              <a:buChar char="•"/>
            </a:pPr>
            <a:r>
              <a:rPr lang="fr-FR" sz="1400" dirty="0">
                <a:solidFill>
                  <a:schemeClr val="tx1"/>
                </a:solidFill>
              </a:rPr>
              <a:t>Services de santé/sociaux.</a:t>
            </a:r>
          </a:p>
          <a:p>
            <a:pPr marL="538163" indent="-285750">
              <a:buClr>
                <a:srgbClr val="0070C0"/>
              </a:buClr>
              <a:buFont typeface="Arial" panose="020B0604020202020204" pitchFamily="34" charset="0"/>
              <a:buChar char="•"/>
            </a:pPr>
            <a:r>
              <a:rPr lang="fr-FR" sz="1400" dirty="0" smtClean="0">
                <a:solidFill>
                  <a:schemeClr val="tx1"/>
                </a:solidFill>
              </a:rPr>
              <a:t>Mairies </a:t>
            </a:r>
            <a:r>
              <a:rPr lang="fr-FR" sz="1400" dirty="0">
                <a:solidFill>
                  <a:schemeClr val="tx1"/>
                </a:solidFill>
              </a:rPr>
              <a:t>/ municipalités.</a:t>
            </a:r>
          </a:p>
          <a:p>
            <a:pPr marL="538163" indent="-285750">
              <a:buClr>
                <a:srgbClr val="0070C0"/>
              </a:buClr>
              <a:buFont typeface="Arial" panose="020B0604020202020204" pitchFamily="34" charset="0"/>
              <a:buChar char="•"/>
            </a:pPr>
            <a:r>
              <a:rPr lang="fr-FR" sz="1400" dirty="0">
                <a:solidFill>
                  <a:schemeClr val="tx1"/>
                </a:solidFill>
              </a:rPr>
              <a:t>Fournisseurs d'énergie.</a:t>
            </a:r>
          </a:p>
          <a:p>
            <a:pPr marL="538163" indent="-285750">
              <a:buClr>
                <a:srgbClr val="0070C0"/>
              </a:buClr>
              <a:buFont typeface="Arial" panose="020B0604020202020204" pitchFamily="34" charset="0"/>
              <a:buChar char="•"/>
            </a:pPr>
            <a:r>
              <a:rPr lang="fr-FR" sz="1400" dirty="0">
                <a:solidFill>
                  <a:schemeClr val="tx1"/>
                </a:solidFill>
              </a:rPr>
              <a:t>Fournisseurs d'accès internet.</a:t>
            </a:r>
          </a:p>
          <a:p>
            <a:pPr marL="538163" indent="-285750">
              <a:buClr>
                <a:srgbClr val="0070C0"/>
              </a:buClr>
              <a:buFont typeface="Arial" panose="020B0604020202020204" pitchFamily="34" charset="0"/>
              <a:buChar char="•"/>
            </a:pPr>
            <a:r>
              <a:rPr lang="fr-FR" sz="1400" dirty="0">
                <a:solidFill>
                  <a:schemeClr val="tx1"/>
                </a:solidFill>
              </a:rPr>
              <a:t>Ministères.</a:t>
            </a:r>
          </a:p>
          <a:p>
            <a:pPr marL="538163" indent="-285750">
              <a:buClr>
                <a:srgbClr val="0070C0"/>
              </a:buClr>
              <a:buFont typeface="Arial" panose="020B0604020202020204" pitchFamily="34" charset="0"/>
              <a:buChar char="•"/>
            </a:pPr>
            <a:r>
              <a:rPr lang="fr-FR" sz="1400" dirty="0">
                <a:solidFill>
                  <a:schemeClr val="tx1"/>
                </a:solidFill>
              </a:rPr>
              <a:t>Associations.</a:t>
            </a:r>
          </a:p>
          <a:p>
            <a:pPr marL="538163" indent="-285750">
              <a:buClr>
                <a:srgbClr val="0070C0"/>
              </a:buClr>
              <a:buFont typeface="Arial" panose="020B0604020202020204" pitchFamily="34" charset="0"/>
              <a:buChar char="•"/>
            </a:pPr>
            <a:r>
              <a:rPr lang="fr-FR" sz="1400" dirty="0">
                <a:solidFill>
                  <a:schemeClr val="tx1"/>
                </a:solidFill>
              </a:rPr>
              <a:t>Editeurs de contenu FALC.</a:t>
            </a:r>
          </a:p>
          <a:p>
            <a:pPr marL="538163" indent="-285750">
              <a:buClr>
                <a:srgbClr val="0070C0"/>
              </a:buClr>
              <a:buFont typeface="Arial" panose="020B0604020202020204" pitchFamily="34" charset="0"/>
              <a:buChar char="•"/>
            </a:pPr>
            <a:r>
              <a:rPr lang="fr-FR" sz="1400" dirty="0">
                <a:solidFill>
                  <a:schemeClr val="tx1"/>
                </a:solidFill>
              </a:rPr>
              <a:t>Agences et lieux culturels.</a:t>
            </a:r>
          </a:p>
          <a:p>
            <a:pPr marL="538163" indent="-285750">
              <a:buClr>
                <a:srgbClr val="0070C0"/>
              </a:buClr>
              <a:buFont typeface="Arial" panose="020B0604020202020204" pitchFamily="34" charset="0"/>
              <a:buChar char="•"/>
            </a:pPr>
            <a:r>
              <a:rPr lang="fr-FR" sz="1400" dirty="0">
                <a:solidFill>
                  <a:schemeClr val="tx1"/>
                </a:solidFill>
              </a:rPr>
              <a:t>Journaux.</a:t>
            </a:r>
          </a:p>
          <a:p>
            <a:pPr marL="538163" indent="-285750">
              <a:buClr>
                <a:srgbClr val="0070C0"/>
              </a:buClr>
              <a:buFont typeface="Arial" panose="020B0604020202020204" pitchFamily="34" charset="0"/>
              <a:buChar char="•"/>
            </a:pPr>
            <a:r>
              <a:rPr lang="fr-FR" sz="1400" dirty="0">
                <a:solidFill>
                  <a:schemeClr val="tx1"/>
                </a:solidFill>
              </a:rPr>
              <a:t>Organismes de formation.</a:t>
            </a:r>
          </a:p>
          <a:p>
            <a:pPr marL="538163" indent="-285750">
              <a:buClr>
                <a:srgbClr val="0070C0"/>
              </a:buClr>
              <a:buFont typeface="Arial" panose="020B0604020202020204" pitchFamily="34" charset="0"/>
              <a:buChar char="•"/>
            </a:pPr>
            <a:r>
              <a:rPr lang="fr-FR" sz="1400" dirty="0">
                <a:solidFill>
                  <a:schemeClr val="tx1"/>
                </a:solidFill>
              </a:rPr>
              <a:t>Les transports en commun. </a:t>
            </a:r>
          </a:p>
          <a:p>
            <a:pPr marL="538163" indent="-285750">
              <a:spcAft>
                <a:spcPts val="1200"/>
              </a:spcAft>
              <a:buClr>
                <a:srgbClr val="0070C0"/>
              </a:buClr>
              <a:buFont typeface="Arial" panose="020B0604020202020204" pitchFamily="34" charset="0"/>
              <a:buChar char="•"/>
            </a:pPr>
            <a:r>
              <a:rPr lang="fr-FR" sz="1400" dirty="0">
                <a:solidFill>
                  <a:schemeClr val="tx1"/>
                </a:solidFill>
              </a:rPr>
              <a:t>Les concurrents potentiels</a:t>
            </a:r>
            <a:r>
              <a:rPr lang="fr-FR" sz="1400" dirty="0" smtClean="0">
                <a:solidFill>
                  <a:schemeClr val="tx1"/>
                </a:solidFill>
              </a:rPr>
              <a:t>.</a:t>
            </a:r>
            <a:endParaRPr lang="fr-FR" sz="1050" dirty="0">
              <a:solidFill>
                <a:schemeClr val="tx1"/>
              </a:solidFill>
            </a:endParaRPr>
          </a:p>
          <a:p>
            <a:pPr marL="285750" lvl="1" indent="-285750">
              <a:spcAft>
                <a:spcPts val="600"/>
              </a:spcAft>
              <a:buClr>
                <a:srgbClr val="FFC000"/>
              </a:buClr>
              <a:buFont typeface="Wingdings" panose="05000000000000000000" pitchFamily="2" charset="2"/>
              <a:buChar char="Ø"/>
            </a:pPr>
            <a:r>
              <a:rPr lang="fr-FR" b="1" dirty="0" smtClean="0">
                <a:solidFill>
                  <a:schemeClr val="tx1"/>
                </a:solidFill>
              </a:rPr>
              <a:t>5 </a:t>
            </a:r>
            <a:r>
              <a:rPr lang="fr-FR" b="1" dirty="0">
                <a:solidFill>
                  <a:schemeClr val="tx1"/>
                </a:solidFill>
              </a:rPr>
              <a:t>organismes en </a:t>
            </a:r>
            <a:r>
              <a:rPr lang="fr-FR" b="1" dirty="0" smtClean="0">
                <a:solidFill>
                  <a:schemeClr val="tx1"/>
                </a:solidFill>
              </a:rPr>
              <a:t>Europe</a:t>
            </a:r>
          </a:p>
          <a:p>
            <a:pPr marL="538163" indent="-285750">
              <a:buClr>
                <a:srgbClr val="0070C0"/>
              </a:buClr>
              <a:buFont typeface="Arial" panose="020B0604020202020204" pitchFamily="34" charset="0"/>
              <a:buChar char="•"/>
            </a:pPr>
            <a:r>
              <a:rPr lang="de-DE" sz="1400" dirty="0">
                <a:solidFill>
                  <a:schemeClr val="tx1"/>
                </a:solidFill>
              </a:rPr>
              <a:t>Leichte Sprache (Allemagne)</a:t>
            </a:r>
          </a:p>
          <a:p>
            <a:pPr marL="538163" indent="-285750">
              <a:buClr>
                <a:srgbClr val="0070C0"/>
              </a:buClr>
              <a:buFont typeface="Arial" panose="020B0604020202020204" pitchFamily="34" charset="0"/>
              <a:buChar char="•"/>
            </a:pPr>
            <a:r>
              <a:rPr lang="fr-FR" sz="1400" dirty="0">
                <a:solidFill>
                  <a:schemeClr val="tx1"/>
                </a:solidFill>
              </a:rPr>
              <a:t>Inclusion Ireland (Irlande)</a:t>
            </a:r>
          </a:p>
          <a:p>
            <a:pPr marL="538163" indent="-285750">
              <a:buClr>
                <a:srgbClr val="0070C0"/>
              </a:buClr>
              <a:buFont typeface="Arial" panose="020B0604020202020204" pitchFamily="34" charset="0"/>
              <a:buChar char="•"/>
            </a:pPr>
            <a:r>
              <a:rPr lang="fr-FR" sz="1400" dirty="0" err="1">
                <a:solidFill>
                  <a:schemeClr val="tx1"/>
                </a:solidFill>
              </a:rPr>
              <a:t>Capito</a:t>
            </a:r>
            <a:r>
              <a:rPr lang="fr-FR" sz="1400" dirty="0">
                <a:solidFill>
                  <a:schemeClr val="tx1"/>
                </a:solidFill>
              </a:rPr>
              <a:t> (Autriche)</a:t>
            </a:r>
          </a:p>
          <a:p>
            <a:pPr marL="538163" indent="-285750">
              <a:buClr>
                <a:srgbClr val="0070C0"/>
              </a:buClr>
              <a:buFont typeface="Arial" panose="020B0604020202020204" pitchFamily="34" charset="0"/>
              <a:buChar char="•"/>
            </a:pPr>
            <a:r>
              <a:rPr lang="fr-FR" sz="1400" dirty="0" err="1">
                <a:solidFill>
                  <a:schemeClr val="tx1"/>
                </a:solidFill>
              </a:rPr>
              <a:t>Klaro</a:t>
            </a:r>
            <a:r>
              <a:rPr lang="fr-FR" sz="1400" dirty="0">
                <a:solidFill>
                  <a:schemeClr val="tx1"/>
                </a:solidFill>
              </a:rPr>
              <a:t> (Luxembourg)</a:t>
            </a:r>
          </a:p>
          <a:p>
            <a:pPr marL="538163" indent="-285750">
              <a:buClr>
                <a:srgbClr val="0070C0"/>
              </a:buClr>
              <a:buFont typeface="Arial" panose="020B0604020202020204" pitchFamily="34" charset="0"/>
              <a:buChar char="•"/>
            </a:pPr>
            <a:r>
              <a:rPr lang="fr-FR" sz="1400" dirty="0" err="1">
                <a:solidFill>
                  <a:schemeClr val="tx1"/>
                </a:solidFill>
              </a:rPr>
              <a:t>Campanha</a:t>
            </a:r>
            <a:r>
              <a:rPr lang="fr-FR" sz="1400" dirty="0">
                <a:solidFill>
                  <a:schemeClr val="tx1"/>
                </a:solidFill>
              </a:rPr>
              <a:t> </a:t>
            </a:r>
            <a:r>
              <a:rPr lang="fr-FR" sz="1400" dirty="0" err="1">
                <a:solidFill>
                  <a:schemeClr val="tx1"/>
                </a:solidFill>
              </a:rPr>
              <a:t>Pirilampo</a:t>
            </a:r>
            <a:r>
              <a:rPr lang="fr-FR" sz="1400" dirty="0">
                <a:solidFill>
                  <a:schemeClr val="tx1"/>
                </a:solidFill>
              </a:rPr>
              <a:t> (Portugal</a:t>
            </a:r>
            <a:r>
              <a:rPr lang="fr-FR" sz="1400" dirty="0" smtClean="0">
                <a:solidFill>
                  <a:schemeClr val="tx1"/>
                </a:solidFill>
              </a:rPr>
              <a:t>)</a:t>
            </a:r>
            <a:endParaRPr lang="fr-FR" sz="1400" dirty="0">
              <a:solidFill>
                <a:schemeClr val="tx1"/>
              </a:solidFill>
            </a:endParaRPr>
          </a:p>
        </p:txBody>
      </p:sp>
      <p:sp>
        <p:nvSpPr>
          <p:cNvPr id="19" name="TextBox 18"/>
          <p:cNvSpPr txBox="1"/>
          <p:nvPr/>
        </p:nvSpPr>
        <p:spPr>
          <a:xfrm>
            <a:off x="-1" y="-4905"/>
            <a:ext cx="12192000" cy="307777"/>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400" b="1" dirty="0" smtClean="0">
                <a:solidFill>
                  <a:schemeClr val="bg1"/>
                </a:solidFill>
              </a:rPr>
              <a:t>Synthèse</a:t>
            </a:r>
          </a:p>
          <a:p>
            <a:pPr algn="ctr"/>
            <a:r>
              <a:rPr lang="fr-FR" sz="1400" b="1" dirty="0" smtClean="0">
                <a:solidFill>
                  <a:schemeClr val="accent5">
                    <a:lumMod val="60000"/>
                    <a:lumOff val="40000"/>
                  </a:schemeClr>
                </a:solidFill>
              </a:rPr>
              <a:t>Résultats</a:t>
            </a:r>
          </a:p>
          <a:p>
            <a:pPr algn="ctr"/>
            <a:r>
              <a:rPr lang="fr-FR" sz="1400" b="1" dirty="0" smtClean="0">
                <a:solidFill>
                  <a:schemeClr val="accent5">
                    <a:lumMod val="60000"/>
                    <a:lumOff val="40000"/>
                  </a:schemeClr>
                </a:solidFill>
              </a:rPr>
              <a:t>Discussion</a:t>
            </a:r>
          </a:p>
          <a:p>
            <a:pPr algn="ctr"/>
            <a:r>
              <a:rPr lang="fr-FR" sz="1400" b="1" dirty="0" smtClean="0">
                <a:solidFill>
                  <a:schemeClr val="accent5">
                    <a:lumMod val="60000"/>
                    <a:lumOff val="40000"/>
                  </a:schemeClr>
                </a:solidFill>
              </a:rPr>
              <a:t>Recommandations</a:t>
            </a:r>
          </a:p>
          <a:p>
            <a:pPr algn="ctr"/>
            <a:r>
              <a:rPr lang="fr-FR" sz="14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341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6BD365-7C4D-4D63-BC48-4EC92A36A5E6}" type="slidenum">
              <a:rPr lang="fr-FR" smtClean="0"/>
              <a:pPr/>
              <a:t>6</a:t>
            </a:fld>
            <a:endParaRPr lang="fr-FR" dirty="0"/>
          </a:p>
        </p:txBody>
      </p:sp>
      <p:sp>
        <p:nvSpPr>
          <p:cNvPr id="16" name="Freeform 15"/>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7" name="Freeform 16"/>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19" name="Slide Number Placeholder 9"/>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BD365-7C4D-4D63-BC48-4EC92A36A5E6}" type="slidenum">
              <a:rPr lang="fr-FR" smtClean="0"/>
              <a:pPr/>
              <a:t>6</a:t>
            </a:fld>
            <a:endParaRPr lang="fr-FR" dirty="0"/>
          </a:p>
        </p:txBody>
      </p:sp>
      <p:pic>
        <p:nvPicPr>
          <p:cNvPr id="22" name="Picture 21"/>
          <p:cNvPicPr>
            <a:picLocks noChangeAspect="1"/>
          </p:cNvPicPr>
          <p:nvPr/>
        </p:nvPicPr>
        <p:blipFill>
          <a:blip r:embed="rId2"/>
          <a:stretch>
            <a:fillRect/>
          </a:stretch>
        </p:blipFill>
        <p:spPr>
          <a:xfrm>
            <a:off x="10284" y="6226521"/>
            <a:ext cx="832889" cy="494954"/>
          </a:xfrm>
          <a:prstGeom prst="rect">
            <a:avLst/>
          </a:prstGeom>
        </p:spPr>
      </p:pic>
      <p:pic>
        <p:nvPicPr>
          <p:cNvPr id="25" name="Picture 24"/>
          <p:cNvPicPr>
            <a:picLocks noChangeAspect="1"/>
          </p:cNvPicPr>
          <p:nvPr/>
        </p:nvPicPr>
        <p:blipFill>
          <a:blip r:embed="rId3"/>
          <a:stretch>
            <a:fillRect/>
          </a:stretch>
        </p:blipFill>
        <p:spPr>
          <a:xfrm>
            <a:off x="1089658" y="1684145"/>
            <a:ext cx="10012680" cy="4358640"/>
          </a:xfrm>
          <a:prstGeom prst="rect">
            <a:avLst/>
          </a:prstGeom>
        </p:spPr>
      </p:pic>
      <p:sp>
        <p:nvSpPr>
          <p:cNvPr id="26" name="Down Arrow 25"/>
          <p:cNvSpPr/>
          <p:nvPr/>
        </p:nvSpPr>
        <p:spPr>
          <a:xfrm>
            <a:off x="5704417" y="2363018"/>
            <a:ext cx="591403" cy="668740"/>
          </a:xfrm>
          <a:prstGeom prst="downArrow">
            <a:avLst>
              <a:gd name="adj1" fmla="val 39231"/>
              <a:gd name="adj2" fmla="val 57692"/>
            </a:avLst>
          </a:prstGeom>
          <a:ln w="25400">
            <a:solidFill>
              <a:schemeClr val="tx1"/>
            </a:solidFill>
          </a:ln>
          <a:scene3d>
            <a:camera prst="orthographicFront">
              <a:rot lat="0" lon="0" rev="18900000"/>
            </a:camera>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2" name="TextBox 11"/>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solidFill>
              </a:rPr>
              <a:t>Echantillon des différents acteurs </a:t>
            </a:r>
            <a:r>
              <a:rPr lang="fr-FR" sz="3200" b="1" dirty="0" smtClean="0">
                <a:solidFill>
                  <a:schemeClr val="accent5"/>
                </a:solidFill>
              </a:rPr>
              <a:t>sous forme d’arbre</a:t>
            </a:r>
            <a:endParaRPr lang="fr-FR" sz="3200" b="1" dirty="0">
              <a:solidFill>
                <a:schemeClr val="accent5"/>
              </a:solidFill>
            </a:endParaRPr>
          </a:p>
        </p:txBody>
      </p:sp>
      <p:sp>
        <p:nvSpPr>
          <p:cNvPr id="15" name="TextBox 14"/>
          <p:cNvSpPr txBox="1"/>
          <p:nvPr/>
        </p:nvSpPr>
        <p:spPr>
          <a:xfrm>
            <a:off x="-1" y="-10104"/>
            <a:ext cx="12192000" cy="307777"/>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400" b="1" dirty="0" smtClean="0">
                <a:solidFill>
                  <a:schemeClr val="bg1"/>
                </a:solidFill>
              </a:rPr>
              <a:t>Synthèse</a:t>
            </a:r>
          </a:p>
          <a:p>
            <a:pPr algn="ctr"/>
            <a:r>
              <a:rPr lang="fr-FR" sz="1400" b="1" dirty="0" smtClean="0">
                <a:solidFill>
                  <a:schemeClr val="accent5">
                    <a:lumMod val="60000"/>
                    <a:lumOff val="40000"/>
                  </a:schemeClr>
                </a:solidFill>
              </a:rPr>
              <a:t>Résultats</a:t>
            </a:r>
          </a:p>
          <a:p>
            <a:pPr algn="ctr"/>
            <a:r>
              <a:rPr lang="fr-FR" sz="1400" b="1" dirty="0" smtClean="0">
                <a:solidFill>
                  <a:schemeClr val="accent5">
                    <a:lumMod val="60000"/>
                    <a:lumOff val="40000"/>
                  </a:schemeClr>
                </a:solidFill>
              </a:rPr>
              <a:t>Discussion</a:t>
            </a:r>
          </a:p>
          <a:p>
            <a:pPr algn="ctr"/>
            <a:r>
              <a:rPr lang="fr-FR" sz="1400" b="1" dirty="0" smtClean="0">
                <a:solidFill>
                  <a:schemeClr val="accent5">
                    <a:lumMod val="60000"/>
                    <a:lumOff val="40000"/>
                  </a:schemeClr>
                </a:solidFill>
              </a:rPr>
              <a:t>Recommandations</a:t>
            </a:r>
          </a:p>
          <a:p>
            <a:pPr algn="ctr"/>
            <a:r>
              <a:rPr lang="fr-FR" sz="1400" b="1" dirty="0" smtClean="0">
                <a:solidFill>
                  <a:schemeClr val="accent5">
                    <a:lumMod val="60000"/>
                    <a:lumOff val="40000"/>
                  </a:schemeClr>
                </a:solidFill>
              </a:rPr>
              <a:t>Conclusion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101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090" y="2193460"/>
            <a:ext cx="5788531" cy="3885350"/>
          </a:xfrm>
          <a:ln w="25400">
            <a:solidFill>
              <a:srgbClr val="000090"/>
            </a:solidFill>
          </a:ln>
        </p:spPr>
        <p:txBody>
          <a:bodyPr numCol="1">
            <a:normAutofit/>
          </a:bodyPr>
          <a:lstStyle/>
          <a:p>
            <a:pPr marL="360322" indent="-360322">
              <a:spcAft>
                <a:spcPts val="600"/>
              </a:spcAft>
              <a:buClr>
                <a:srgbClr val="FFC000"/>
              </a:buClr>
              <a:buFont typeface="Wingdings" panose="05000000000000000000" pitchFamily="2" charset="2"/>
              <a:buChar char="v"/>
            </a:pPr>
            <a:r>
              <a:rPr lang="fr-FR" sz="2000" b="1" dirty="0"/>
              <a:t>La sensibilisation au FALC est toujours nécessaire à l’heure actuelle</a:t>
            </a:r>
          </a:p>
          <a:p>
            <a:pPr marL="538103" lvl="1" indent="-174285" defTabSz="697139">
              <a:spcBef>
                <a:spcPts val="381"/>
              </a:spcBef>
              <a:spcAft>
                <a:spcPts val="600"/>
              </a:spcAft>
              <a:buClr>
                <a:srgbClr val="000090"/>
              </a:buClr>
              <a:buSzPct val="150000"/>
            </a:pPr>
            <a:r>
              <a:rPr lang="fr-FR" sz="1600" dirty="0"/>
              <a:t>A tous les niveaux au sein des structures et à l’extérieur.</a:t>
            </a:r>
          </a:p>
          <a:p>
            <a:pPr marL="538103" lvl="1" indent="-174285" defTabSz="697139">
              <a:spcBef>
                <a:spcPts val="381"/>
              </a:spcBef>
              <a:spcAft>
                <a:spcPts val="600"/>
              </a:spcAft>
              <a:buClr>
                <a:srgbClr val="000090"/>
              </a:buClr>
              <a:buSzPct val="150000"/>
            </a:pPr>
            <a:r>
              <a:rPr lang="fr-FR" sz="1600" dirty="0"/>
              <a:t>La CNSA est la plus grosse productrice de documents FALC.</a:t>
            </a:r>
          </a:p>
          <a:p>
            <a:pPr marL="538103" lvl="1" indent="-174285" defTabSz="697139">
              <a:spcBef>
                <a:spcPts val="381"/>
              </a:spcBef>
              <a:spcAft>
                <a:spcPts val="600"/>
              </a:spcAft>
              <a:buClr>
                <a:srgbClr val="000090"/>
              </a:buClr>
              <a:buSzPct val="150000"/>
            </a:pPr>
            <a:r>
              <a:rPr lang="fr-FR" sz="1600" dirty="0"/>
              <a:t>Tous les ministères ne produisent pas (encore) de FALC, bien qu’ils soient sensibilisés à la question.</a:t>
            </a:r>
          </a:p>
        </p:txBody>
      </p:sp>
      <p:sp>
        <p:nvSpPr>
          <p:cNvPr id="4" name="Espace réservé du numéro de diapositive 3"/>
          <p:cNvSpPr>
            <a:spLocks noGrp="1"/>
          </p:cNvSpPr>
          <p:nvPr>
            <p:ph type="sldNum" sz="quarter" idx="12"/>
          </p:nvPr>
        </p:nvSpPr>
        <p:spPr>
          <a:xfrm>
            <a:off x="8610600" y="6360375"/>
            <a:ext cx="2743200" cy="365125"/>
          </a:xfrm>
        </p:spPr>
        <p:txBody>
          <a:bodyPr/>
          <a:lstStyle/>
          <a:p>
            <a:fld id="{CD6BD365-7C4D-4D63-BC48-4EC92A36A5E6}" type="slidenum">
              <a:rPr lang="fr-FR" smtClean="0"/>
              <a:pPr/>
              <a:t>7</a:t>
            </a:fld>
            <a:endParaRPr lang="fr-FR" dirty="0"/>
          </a:p>
        </p:txBody>
      </p:sp>
      <p:sp>
        <p:nvSpPr>
          <p:cNvPr id="6" name="Freeform 5"/>
          <p:cNvSpPr/>
          <p:nvPr/>
        </p:nvSpPr>
        <p:spPr>
          <a:xfrm>
            <a:off x="-1" y="461225"/>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7" name="Freeform 6"/>
          <p:cNvSpPr/>
          <p:nvPr/>
        </p:nvSpPr>
        <p:spPr>
          <a:xfrm flipV="1">
            <a:off x="3582954" y="334214"/>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rgbClr val="000090"/>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12" name="TextBox 11"/>
          <p:cNvSpPr txBox="1"/>
          <p:nvPr/>
        </p:nvSpPr>
        <p:spPr>
          <a:xfrm>
            <a:off x="139148" y="724250"/>
            <a:ext cx="11917017" cy="584775"/>
          </a:xfrm>
          <a:prstGeom prst="rect">
            <a:avLst/>
          </a:prstGeom>
          <a:noFill/>
          <a:ln w="25400">
            <a:solidFill>
              <a:schemeClr val="accent4">
                <a:lumMod val="60000"/>
                <a:lumOff val="40000"/>
              </a:schemeClr>
            </a:solidFill>
          </a:ln>
        </p:spPr>
        <p:txBody>
          <a:bodyPr wrap="square" lIns="91430" tIns="45715" rIns="91430" bIns="45715" rtlCol="0">
            <a:spAutoFit/>
          </a:bodyPr>
          <a:lstStyle/>
          <a:p>
            <a:pPr algn="ctr">
              <a:spcAft>
                <a:spcPts val="1200"/>
              </a:spcAft>
              <a:buClr>
                <a:schemeClr val="accent5">
                  <a:lumMod val="75000"/>
                </a:schemeClr>
              </a:buClr>
            </a:pPr>
            <a:r>
              <a:rPr lang="fr-FR" sz="3200" b="1" dirty="0">
                <a:solidFill>
                  <a:srgbClr val="000090"/>
                </a:solidFill>
              </a:rPr>
              <a:t>Quels enseignements ? (1/2)</a:t>
            </a:r>
          </a:p>
        </p:txBody>
      </p:sp>
      <p:sp>
        <p:nvSpPr>
          <p:cNvPr id="11" name="TextBox 10"/>
          <p:cNvSpPr txBox="1"/>
          <p:nvPr/>
        </p:nvSpPr>
        <p:spPr>
          <a:xfrm>
            <a:off x="-1" y="-10103"/>
            <a:ext cx="12192000" cy="307777"/>
          </a:xfrm>
          <a:prstGeom prst="rect">
            <a:avLst/>
          </a:prstGeom>
          <a:solidFill>
            <a:srgbClr val="0000FF">
              <a:alpha val="86000"/>
            </a:srgbClr>
          </a:solidFill>
          <a:ln w="25400">
            <a:noFill/>
          </a:ln>
        </p:spPr>
        <p:style>
          <a:lnRef idx="2">
            <a:schemeClr val="accent4"/>
          </a:lnRef>
          <a:fillRef idx="1">
            <a:schemeClr val="lt1"/>
          </a:fillRef>
          <a:effectRef idx="0">
            <a:schemeClr val="accent4"/>
          </a:effectRef>
          <a:fontRef idx="minor">
            <a:schemeClr val="dk1"/>
          </a:fontRef>
        </p:style>
        <p:txBody>
          <a:bodyPr wrap="square" lIns="91430" tIns="45715" rIns="91430" bIns="45715" numCol="5" rtlCol="0">
            <a:spAutoFit/>
          </a:bodyPr>
          <a:lstStyle/>
          <a:p>
            <a:pPr algn="ctr"/>
            <a:r>
              <a:rPr lang="fr-FR" sz="1400" b="1" dirty="0" smtClean="0">
                <a:solidFill>
                  <a:schemeClr val="bg1"/>
                </a:solidFill>
              </a:rPr>
              <a:t>Synthèse</a:t>
            </a:r>
          </a:p>
        </p:txBody>
      </p:sp>
      <p:pic>
        <p:nvPicPr>
          <p:cNvPr id="8" name="Picture 7"/>
          <p:cNvPicPr>
            <a:picLocks noChangeAspect="1"/>
          </p:cNvPicPr>
          <p:nvPr/>
        </p:nvPicPr>
        <p:blipFill>
          <a:blip r:embed="rId3"/>
          <a:stretch>
            <a:fillRect/>
          </a:stretch>
        </p:blipFill>
        <p:spPr>
          <a:xfrm>
            <a:off x="10285" y="6226522"/>
            <a:ext cx="832889" cy="494954"/>
          </a:xfrm>
          <a:prstGeom prst="rect">
            <a:avLst/>
          </a:prstGeom>
        </p:spPr>
      </p:pic>
      <p:sp>
        <p:nvSpPr>
          <p:cNvPr id="9" name="Espace réservé du contenu 2"/>
          <p:cNvSpPr txBox="1">
            <a:spLocks/>
          </p:cNvSpPr>
          <p:nvPr/>
        </p:nvSpPr>
        <p:spPr>
          <a:xfrm>
            <a:off x="6198479" y="2193460"/>
            <a:ext cx="5764546" cy="3885350"/>
          </a:xfrm>
          <a:prstGeom prst="rect">
            <a:avLst/>
          </a:prstGeom>
          <a:ln w="25400">
            <a:solidFill>
              <a:srgbClr val="000090"/>
            </a:solidFill>
          </a:ln>
        </p:spPr>
        <p:txBody>
          <a:bodyPr vert="horz" lIns="91430" tIns="45715" rIns="91430" bIns="45715"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22" indent="-360322">
              <a:spcAft>
                <a:spcPts val="600"/>
              </a:spcAft>
              <a:buClr>
                <a:srgbClr val="FFC000"/>
              </a:buClr>
              <a:buFont typeface="Wingdings" panose="05000000000000000000" pitchFamily="2" charset="2"/>
              <a:buChar char="v"/>
            </a:pPr>
            <a:r>
              <a:rPr lang="fr-FR" sz="2000" b="1" dirty="0"/>
              <a:t>Les suggestions autour d’une traduction automatique</a:t>
            </a:r>
          </a:p>
          <a:p>
            <a:pPr marL="538103" lvl="1">
              <a:spcAft>
                <a:spcPts val="600"/>
              </a:spcAft>
              <a:buClr>
                <a:srgbClr val="000090"/>
              </a:buClr>
              <a:buSzPct val="150000"/>
            </a:pPr>
            <a:r>
              <a:rPr lang="fr-FR" sz="1400" dirty="0"/>
              <a:t>Différencier formats de langues simplifiées : FAL, FALC, français simplifié.</a:t>
            </a:r>
          </a:p>
          <a:p>
            <a:pPr marL="538103" lvl="1">
              <a:spcAft>
                <a:spcPts val="600"/>
              </a:spcAft>
              <a:buClr>
                <a:srgbClr val="000090"/>
              </a:buClr>
              <a:buSzPct val="150000"/>
            </a:pPr>
            <a:r>
              <a:rPr lang="fr-FR" sz="1400" dirty="0"/>
              <a:t>Contribuer à augmenter la faible production du FALC en France, et aussi au profit du FAL et du français simplifié.</a:t>
            </a:r>
          </a:p>
          <a:p>
            <a:pPr marL="538103" lvl="1">
              <a:spcAft>
                <a:spcPts val="600"/>
              </a:spcAft>
              <a:buClr>
                <a:srgbClr val="000090"/>
              </a:buClr>
              <a:buSzPct val="150000"/>
            </a:pPr>
            <a:r>
              <a:rPr lang="fr-FR" sz="1400" dirty="0"/>
              <a:t>Chercher à se positionner comme leader de la production du FALC en France et rattraper (puis dépasser) le retard face aux voisins Européens en avance.</a:t>
            </a:r>
          </a:p>
          <a:p>
            <a:pPr marL="538103" lvl="1">
              <a:spcAft>
                <a:spcPts val="600"/>
              </a:spcAft>
              <a:buClr>
                <a:srgbClr val="000090"/>
              </a:buClr>
              <a:buSzPct val="150000"/>
            </a:pPr>
            <a:r>
              <a:rPr lang="fr-FR" sz="1400" dirty="0"/>
              <a:t>Le traducteur devrait proposer différents niveaux de simplification dans les traductions proposées, comme pour les langues, à la manière du Cadre Européen Commun de Référence pour les Langues (CECRL).</a:t>
            </a:r>
          </a:p>
          <a:p>
            <a:pPr marL="538103" lvl="1">
              <a:spcAft>
                <a:spcPts val="600"/>
              </a:spcAft>
              <a:buClr>
                <a:srgbClr val="000090"/>
              </a:buClr>
              <a:buSzPct val="150000"/>
            </a:pPr>
            <a:r>
              <a:rPr lang="fr-FR" sz="1400" dirty="0"/>
              <a:t>Le FALC étant considéré comme « moche », proposer plus de souplesse dans l’esthétique. </a:t>
            </a:r>
          </a:p>
        </p:txBody>
      </p:sp>
      <p:sp>
        <p:nvSpPr>
          <p:cNvPr id="10" name="Espace réservé du contenu 2"/>
          <p:cNvSpPr txBox="1">
            <a:spLocks/>
          </p:cNvSpPr>
          <p:nvPr/>
        </p:nvSpPr>
        <p:spPr>
          <a:xfrm>
            <a:off x="167652" y="1478686"/>
            <a:ext cx="11819440" cy="512647"/>
          </a:xfrm>
          <a:prstGeom prst="rect">
            <a:avLst/>
          </a:prstGeom>
          <a:ln w="25400">
            <a:solidFill>
              <a:srgbClr val="000090"/>
            </a:solidFill>
          </a:ln>
        </p:spPr>
        <p:style>
          <a:lnRef idx="2">
            <a:schemeClr val="accent1"/>
          </a:lnRef>
          <a:fillRef idx="1">
            <a:schemeClr val="lt1"/>
          </a:fillRef>
          <a:effectRef idx="0">
            <a:schemeClr val="accent1"/>
          </a:effectRef>
          <a:fontRef idx="minor">
            <a:schemeClr val="dk1"/>
          </a:fontRef>
        </p:style>
        <p:txBody>
          <a:bodyPr vert="horz" lIns="91430" tIns="45715" rIns="91430" bIns="45715" numCol="1" rtlCol="0">
            <a:noAutofit/>
          </a:bodyPr>
          <a:lstStyle/>
          <a:p>
            <a:pPr marL="360322" indent="-360322">
              <a:spcAft>
                <a:spcPts val="600"/>
              </a:spcAft>
              <a:buClr>
                <a:srgbClr val="FFC000"/>
              </a:buClr>
              <a:buFont typeface="Wingdings" charset="2"/>
              <a:buChar char="v"/>
            </a:pPr>
            <a:r>
              <a:rPr lang="fr-FR" sz="2400" b="1" dirty="0">
                <a:solidFill>
                  <a:schemeClr val="tx1"/>
                </a:solidFill>
              </a:rPr>
              <a:t>Les acteurs expriment leur intérêt général en faveur de la mise en FALC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324580"/>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148" y="1504869"/>
            <a:ext cx="5779432" cy="4471737"/>
          </a:xfrm>
          <a:ln w="25400">
            <a:solidFill>
              <a:srgbClr val="000090"/>
            </a:solidFill>
          </a:ln>
        </p:spPr>
        <p:txBody>
          <a:bodyPr numCol="1">
            <a:noAutofit/>
          </a:bodyPr>
          <a:lstStyle/>
          <a:p>
            <a:pPr marL="360322" indent="-360322" defTabSz="697139">
              <a:lnSpc>
                <a:spcPct val="100000"/>
              </a:lnSpc>
              <a:spcAft>
                <a:spcPts val="600"/>
              </a:spcAft>
              <a:buClr>
                <a:srgbClr val="FFC000"/>
              </a:buClr>
              <a:buFont typeface="Wingdings" panose="05000000000000000000" pitchFamily="2" charset="2"/>
              <a:buChar char="v"/>
            </a:pPr>
            <a:r>
              <a:rPr lang="fr-FR" sz="2000" b="1" dirty="0"/>
              <a:t>Les tendances-clés de la mise en pratique</a:t>
            </a:r>
          </a:p>
          <a:p>
            <a:pPr marL="538103" lvl="1" indent="-174285" defTabSz="697139">
              <a:lnSpc>
                <a:spcPct val="100000"/>
              </a:lnSpc>
              <a:spcBef>
                <a:spcPts val="381"/>
              </a:spcBef>
              <a:spcAft>
                <a:spcPts val="600"/>
              </a:spcAft>
              <a:buClr>
                <a:srgbClr val="000090"/>
              </a:buClr>
              <a:buSzPct val="150000"/>
            </a:pPr>
            <a:r>
              <a:rPr lang="fr-FR" sz="1400" dirty="0"/>
              <a:t>Les acteurs font une différence entre traduction (français -&gt; FALC) et production (création d’une information directement en FALC). </a:t>
            </a:r>
          </a:p>
          <a:p>
            <a:pPr marL="538103" lvl="1" indent="-174285" defTabSz="697139">
              <a:lnSpc>
                <a:spcPct val="100000"/>
              </a:lnSpc>
              <a:spcBef>
                <a:spcPts val="381"/>
              </a:spcBef>
              <a:spcAft>
                <a:spcPts val="600"/>
              </a:spcAft>
              <a:buClr>
                <a:srgbClr val="000090"/>
              </a:buClr>
              <a:buSzPct val="150000"/>
            </a:pPr>
            <a:r>
              <a:rPr lang="fr-FR" sz="1400" dirty="0"/>
              <a:t>Ils font appel à des prestations internes ou externes telles que le recrutement de groupes de relecteurs, le recrutement de personnel adapté (infographistes, orthophonistes, traducteurs) et des formations.</a:t>
            </a:r>
          </a:p>
          <a:p>
            <a:pPr marL="538103" lvl="1" indent="-174285" defTabSz="697139">
              <a:lnSpc>
                <a:spcPct val="100000"/>
              </a:lnSpc>
              <a:spcBef>
                <a:spcPts val="381"/>
              </a:spcBef>
              <a:spcAft>
                <a:spcPts val="600"/>
              </a:spcAft>
              <a:buClr>
                <a:srgbClr val="000090"/>
              </a:buClr>
              <a:buSzPct val="150000"/>
            </a:pPr>
            <a:r>
              <a:rPr lang="fr-FR" sz="1400" dirty="0"/>
              <a:t>La production de FALC s’opère sur plusieurs supports : papier ou numérique (toutes plateformes), texte, vidéo, audio.</a:t>
            </a:r>
          </a:p>
          <a:p>
            <a:pPr marL="538103" lvl="1" indent="-174285" defTabSz="697139">
              <a:lnSpc>
                <a:spcPct val="100000"/>
              </a:lnSpc>
              <a:spcBef>
                <a:spcPts val="381"/>
              </a:spcBef>
              <a:spcAft>
                <a:spcPts val="600"/>
              </a:spcAft>
              <a:buClr>
                <a:srgbClr val="000090"/>
              </a:buClr>
              <a:buSzPct val="150000"/>
            </a:pPr>
            <a:r>
              <a:rPr lang="fr-FR" sz="1400" dirty="0"/>
              <a:t>Les documents principaux mis en FALC: démarches administratives, documents explicatifs, documents informatifs.</a:t>
            </a:r>
          </a:p>
          <a:p>
            <a:pPr marL="538103" lvl="1" indent="-174285" defTabSz="697139">
              <a:lnSpc>
                <a:spcPct val="100000"/>
              </a:lnSpc>
              <a:spcBef>
                <a:spcPts val="381"/>
              </a:spcBef>
              <a:spcAft>
                <a:spcPts val="600"/>
              </a:spcAft>
              <a:buClr>
                <a:srgbClr val="000090"/>
              </a:buClr>
              <a:buSzPct val="150000"/>
            </a:pPr>
            <a:r>
              <a:rPr lang="fr-FR" sz="1400" dirty="0"/>
              <a:t>Le FALC est bien présent en Europe.</a:t>
            </a:r>
          </a:p>
          <a:p>
            <a:pPr marL="538103" lvl="1" indent="-174285" defTabSz="697139">
              <a:lnSpc>
                <a:spcPct val="100000"/>
              </a:lnSpc>
              <a:spcBef>
                <a:spcPts val="381"/>
              </a:spcBef>
              <a:spcAft>
                <a:spcPts val="600"/>
              </a:spcAft>
              <a:buClr>
                <a:srgbClr val="000090"/>
              </a:buClr>
              <a:buSzPct val="150000"/>
            </a:pPr>
            <a:r>
              <a:rPr lang="fr-FR" sz="1400" dirty="0"/>
              <a:t>La France semble avoir un train de retard sur certains voisins Européens.</a:t>
            </a:r>
          </a:p>
          <a:p>
            <a:pPr marL="538103" lvl="1" indent="-174285" defTabSz="697139">
              <a:lnSpc>
                <a:spcPct val="100000"/>
              </a:lnSpc>
              <a:spcBef>
                <a:spcPts val="381"/>
              </a:spcBef>
              <a:spcAft>
                <a:spcPts val="600"/>
              </a:spcAft>
              <a:buClr>
                <a:srgbClr val="000090"/>
              </a:buClr>
              <a:buSzPct val="150000"/>
              <a:buNone/>
            </a:pPr>
            <a:endParaRPr lang="fr-FR" sz="1400" dirty="0"/>
          </a:p>
        </p:txBody>
      </p:sp>
      <p:sp>
        <p:nvSpPr>
          <p:cNvPr id="4" name="Espace réservé du numéro de diapositive 3"/>
          <p:cNvSpPr>
            <a:spLocks noGrp="1"/>
          </p:cNvSpPr>
          <p:nvPr>
            <p:ph type="sldNum" sz="quarter" idx="12"/>
          </p:nvPr>
        </p:nvSpPr>
        <p:spPr>
          <a:xfrm>
            <a:off x="8610600" y="6360375"/>
            <a:ext cx="2743200" cy="365125"/>
          </a:xfrm>
        </p:spPr>
        <p:txBody>
          <a:bodyPr/>
          <a:lstStyle/>
          <a:p>
            <a:fld id="{CD6BD365-7C4D-4D63-BC48-4EC92A36A5E6}" type="slidenum">
              <a:rPr lang="fr-FR" smtClean="0"/>
              <a:pPr/>
              <a:t>8</a:t>
            </a:fld>
            <a:endParaRPr lang="fr-FR" dirty="0"/>
          </a:p>
        </p:txBody>
      </p:sp>
      <p:sp>
        <p:nvSpPr>
          <p:cNvPr id="6" name="Freeform 5"/>
          <p:cNvSpPr/>
          <p:nvPr/>
        </p:nvSpPr>
        <p:spPr>
          <a:xfrm>
            <a:off x="-1" y="461225"/>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7" name="Freeform 6"/>
          <p:cNvSpPr/>
          <p:nvPr/>
        </p:nvSpPr>
        <p:spPr>
          <a:xfrm flipV="1">
            <a:off x="3582954" y="334214"/>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rgbClr val="000090"/>
            </a:solidFill>
            <a:prstDash val="solid"/>
            <a:round/>
            <a:headEnd type="none" w="sm" len="sm"/>
            <a:tailEnd type="none" w="sm" len="sm"/>
          </a:ln>
        </p:spPr>
        <p:txBody>
          <a:bodyPr spcFirstLastPara="1" wrap="square" lIns="91415" tIns="91415" rIns="91415" bIns="91415" anchor="ctr" anchorCtr="0">
            <a:noAutofit/>
          </a:bodyPr>
          <a:lstStyle/>
          <a:p>
            <a:endParaRPr lang="fr-FR" dirty="0"/>
          </a:p>
        </p:txBody>
      </p:sp>
      <p:sp>
        <p:nvSpPr>
          <p:cNvPr id="12" name="TextBox 11"/>
          <p:cNvSpPr txBox="1"/>
          <p:nvPr/>
        </p:nvSpPr>
        <p:spPr>
          <a:xfrm>
            <a:off x="139148" y="724250"/>
            <a:ext cx="11917017" cy="584775"/>
          </a:xfrm>
          <a:prstGeom prst="rect">
            <a:avLst/>
          </a:prstGeom>
          <a:noFill/>
          <a:ln w="25400">
            <a:solidFill>
              <a:schemeClr val="accent4">
                <a:lumMod val="60000"/>
                <a:lumOff val="40000"/>
              </a:schemeClr>
            </a:solidFill>
          </a:ln>
        </p:spPr>
        <p:txBody>
          <a:bodyPr wrap="square" lIns="91430" tIns="45715" rIns="91430" bIns="45715" rtlCol="0">
            <a:spAutoFit/>
          </a:bodyPr>
          <a:lstStyle/>
          <a:p>
            <a:pPr algn="ctr">
              <a:spcAft>
                <a:spcPts val="1200"/>
              </a:spcAft>
              <a:buClr>
                <a:schemeClr val="accent5">
                  <a:lumMod val="75000"/>
                </a:schemeClr>
              </a:buClr>
            </a:pPr>
            <a:r>
              <a:rPr lang="fr-FR" sz="3200" b="1" dirty="0">
                <a:solidFill>
                  <a:srgbClr val="000090"/>
                </a:solidFill>
              </a:rPr>
              <a:t>Quels enseignements ? (2/2)</a:t>
            </a:r>
          </a:p>
        </p:txBody>
      </p:sp>
      <p:sp>
        <p:nvSpPr>
          <p:cNvPr id="11" name="TextBox 10"/>
          <p:cNvSpPr txBox="1"/>
          <p:nvPr/>
        </p:nvSpPr>
        <p:spPr>
          <a:xfrm>
            <a:off x="-1" y="-10103"/>
            <a:ext cx="12192000" cy="307777"/>
          </a:xfrm>
          <a:prstGeom prst="rect">
            <a:avLst/>
          </a:prstGeom>
          <a:solidFill>
            <a:srgbClr val="0000FF">
              <a:alpha val="86000"/>
            </a:srgbClr>
          </a:solidFill>
          <a:ln w="25400">
            <a:noFill/>
          </a:ln>
        </p:spPr>
        <p:style>
          <a:lnRef idx="2">
            <a:schemeClr val="accent4"/>
          </a:lnRef>
          <a:fillRef idx="1">
            <a:schemeClr val="lt1"/>
          </a:fillRef>
          <a:effectRef idx="0">
            <a:schemeClr val="accent4"/>
          </a:effectRef>
          <a:fontRef idx="minor">
            <a:schemeClr val="dk1"/>
          </a:fontRef>
        </p:style>
        <p:txBody>
          <a:bodyPr wrap="square" lIns="91430" tIns="45715" rIns="91430" bIns="45715" numCol="5" rtlCol="0">
            <a:spAutoFit/>
          </a:bodyPr>
          <a:lstStyle/>
          <a:p>
            <a:pPr algn="ctr"/>
            <a:r>
              <a:rPr lang="fr-FR" sz="1400" b="1" dirty="0" smtClean="0">
                <a:solidFill>
                  <a:schemeClr val="bg1"/>
                </a:solidFill>
              </a:rPr>
              <a:t>Synthèse</a:t>
            </a:r>
          </a:p>
        </p:txBody>
      </p:sp>
      <p:pic>
        <p:nvPicPr>
          <p:cNvPr id="8" name="Picture 7"/>
          <p:cNvPicPr>
            <a:picLocks noChangeAspect="1"/>
          </p:cNvPicPr>
          <p:nvPr/>
        </p:nvPicPr>
        <p:blipFill>
          <a:blip r:embed="rId3"/>
          <a:stretch>
            <a:fillRect/>
          </a:stretch>
        </p:blipFill>
        <p:spPr>
          <a:xfrm>
            <a:off x="10285" y="6226522"/>
            <a:ext cx="832889" cy="494954"/>
          </a:xfrm>
          <a:prstGeom prst="rect">
            <a:avLst/>
          </a:prstGeom>
        </p:spPr>
      </p:pic>
      <p:sp>
        <p:nvSpPr>
          <p:cNvPr id="9" name="Espace réservé du contenu 2"/>
          <p:cNvSpPr txBox="1">
            <a:spLocks/>
          </p:cNvSpPr>
          <p:nvPr/>
        </p:nvSpPr>
        <p:spPr>
          <a:xfrm>
            <a:off x="6287071" y="1504869"/>
            <a:ext cx="5769094" cy="4453976"/>
          </a:xfrm>
          <a:prstGeom prst="rect">
            <a:avLst/>
          </a:prstGeom>
          <a:ln w="25400">
            <a:solidFill>
              <a:srgbClr val="000090"/>
            </a:solidFill>
          </a:ln>
        </p:spPr>
        <p:txBody>
          <a:bodyPr vert="horz" lIns="91430" tIns="45715" rIns="91430" bIns="45715"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22" indent="-360322">
              <a:spcAft>
                <a:spcPts val="600"/>
              </a:spcAft>
              <a:buClr>
                <a:srgbClr val="FFC000"/>
              </a:buClr>
              <a:buFont typeface="Wingdings" panose="05000000000000000000" pitchFamily="2" charset="2"/>
              <a:buChar char="v"/>
            </a:pPr>
            <a:r>
              <a:rPr lang="fr-FR" sz="2000" b="1" dirty="0"/>
              <a:t>Les limites de la production FALC : aujourd’hui considéré comme contraignant et onéreux </a:t>
            </a:r>
          </a:p>
          <a:p>
            <a:pPr marL="538103" lvl="1">
              <a:spcAft>
                <a:spcPts val="600"/>
              </a:spcAft>
              <a:buClr>
                <a:srgbClr val="000090"/>
              </a:buClr>
              <a:buSzPct val="150000"/>
            </a:pPr>
            <a:r>
              <a:rPr lang="fr-FR" sz="1600" dirty="0"/>
              <a:t>Il faut avoir au moins une personne formée, dédié au sujet, parfois il y a besoin de recruter d’autres professionnels, besoins de formations, besoin de gratifier les groupes cibles, besoin d’imprimer de plus grandes quantités.</a:t>
            </a:r>
          </a:p>
          <a:p>
            <a:pPr marL="538103" lvl="1">
              <a:spcAft>
                <a:spcPts val="600"/>
              </a:spcAft>
              <a:buClr>
                <a:srgbClr val="000090"/>
              </a:buClr>
              <a:buSzPct val="150000"/>
            </a:pPr>
            <a:r>
              <a:rPr lang="fr-FR" sz="1600" dirty="0"/>
              <a:t>Produire du FALC est chronophage et contraignant : nécessité de faire des relectures par les populations cibles pour pouvoir certifier son document “FALC”.</a:t>
            </a:r>
          </a:p>
          <a:p>
            <a:pPr marL="538103" lvl="1">
              <a:spcAft>
                <a:spcPts val="600"/>
              </a:spcAft>
              <a:buClr>
                <a:srgbClr val="000090"/>
              </a:buClr>
              <a:buSzPct val="150000"/>
            </a:pPr>
            <a:r>
              <a:rPr lang="fr-FR" sz="1600" dirty="0"/>
              <a:t>Les règles du FALC sont contraignantes (seul le respect d’un ensemble de règles permet d’apposer un logo FALC sur un document) et rendent les documents problématiques pour la communication (code entreprise).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301205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3"/>
          <p:cNvSpPr/>
          <p:nvPr/>
        </p:nvSpPr>
        <p:spPr>
          <a:xfrm>
            <a:off x="-1" y="457200"/>
            <a:ext cx="8621486" cy="67180"/>
          </a:xfrm>
          <a:custGeom>
            <a:avLst/>
            <a:gdLst/>
            <a:ahLst/>
            <a:cxnLst/>
            <a:rect l="l" t="t" r="r" b="b"/>
            <a:pathLst>
              <a:path w="5584190" h="1" extrusionOk="0">
                <a:moveTo>
                  <a:pt x="0" y="0"/>
                </a:moveTo>
                <a:lnTo>
                  <a:pt x="5584190" y="0"/>
                </a:lnTo>
              </a:path>
            </a:pathLst>
          </a:custGeom>
          <a:solidFill>
            <a:srgbClr val="FFFFFF"/>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5" name="Freeform 4"/>
          <p:cNvSpPr/>
          <p:nvPr/>
        </p:nvSpPr>
        <p:spPr>
          <a:xfrm flipV="1">
            <a:off x="3582954" y="330188"/>
            <a:ext cx="8609046" cy="45719"/>
          </a:xfrm>
          <a:custGeom>
            <a:avLst/>
            <a:gdLst/>
            <a:ahLst/>
            <a:cxnLst/>
            <a:rect l="l" t="t" r="r" b="b"/>
            <a:pathLst>
              <a:path w="5584190" h="1" extrusionOk="0">
                <a:moveTo>
                  <a:pt x="0" y="0"/>
                </a:moveTo>
                <a:lnTo>
                  <a:pt x="5584190" y="0"/>
                </a:lnTo>
              </a:path>
            </a:pathLst>
          </a:custGeom>
          <a:solidFill>
            <a:srgbClr val="FFFFFF"/>
          </a:solid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lang="fr-FR" dirty="0"/>
          </a:p>
        </p:txBody>
      </p:sp>
      <p:sp>
        <p:nvSpPr>
          <p:cNvPr id="9" name="TextBox 8"/>
          <p:cNvSpPr txBox="1"/>
          <p:nvPr/>
        </p:nvSpPr>
        <p:spPr>
          <a:xfrm>
            <a:off x="139147" y="1509603"/>
            <a:ext cx="5797629" cy="3323987"/>
          </a:xfrm>
          <a:prstGeom prst="rect">
            <a:avLst/>
          </a:prstGeom>
          <a:noFill/>
          <a:ln w="25400">
            <a:solidFill>
              <a:schemeClr val="accent5"/>
            </a:solidFill>
          </a:ln>
        </p:spPr>
        <p:txBody>
          <a:bodyPr wrap="square" rtlCol="0">
            <a:spAutoFit/>
          </a:bodyPr>
          <a:lstStyle/>
          <a:p>
            <a:pPr>
              <a:spcAft>
                <a:spcPts val="1200"/>
              </a:spcAft>
              <a:buClr>
                <a:srgbClr val="FFC000"/>
              </a:buClr>
              <a:buSzPct val="150000"/>
            </a:pPr>
            <a:r>
              <a:rPr lang="fr-FR" b="1" dirty="0" smtClean="0"/>
              <a:t>1. Evaluation du contexte et de sensibilisation au FALC</a:t>
            </a:r>
          </a:p>
          <a:p>
            <a:pPr marL="536575" lvl="1" indent="-285750">
              <a:buClr>
                <a:srgbClr val="FFC000"/>
              </a:buClr>
              <a:buSzPct val="85000"/>
              <a:buFont typeface="Wingdings" panose="05000000000000000000" pitchFamily="2" charset="2"/>
              <a:buChar char="Ø"/>
            </a:pPr>
            <a:r>
              <a:rPr lang="fr-FR" dirty="0" smtClean="0"/>
              <a:t>Les </a:t>
            </a:r>
            <a:r>
              <a:rPr lang="fr-FR" dirty="0"/>
              <a:t>démarches </a:t>
            </a:r>
            <a:r>
              <a:rPr lang="fr-FR" dirty="0" smtClean="0"/>
              <a:t>FALC mises en place ou pensées par les administrations et entreprises entendues</a:t>
            </a:r>
          </a:p>
          <a:p>
            <a:pPr marL="536575" lvl="1" indent="-285750">
              <a:spcAft>
                <a:spcPts val="1200"/>
              </a:spcAft>
              <a:buClr>
                <a:srgbClr val="FFC000"/>
              </a:buClr>
              <a:buSzPct val="85000"/>
              <a:buFont typeface="Wingdings" panose="05000000000000000000" pitchFamily="2" charset="2"/>
              <a:buChar char="Ø"/>
            </a:pPr>
            <a:r>
              <a:rPr lang="fr-FR" dirty="0" smtClean="0"/>
              <a:t>Pour faciliter l’accès aux contenus au public.</a:t>
            </a:r>
            <a:endParaRPr lang="fr-FR" sz="2200" dirty="0" smtClean="0"/>
          </a:p>
          <a:p>
            <a:pPr marL="742950" lvl="1" indent="-285750">
              <a:spcAft>
                <a:spcPts val="1200"/>
              </a:spcAft>
              <a:buClr>
                <a:schemeClr val="accent5">
                  <a:lumMod val="75000"/>
                </a:schemeClr>
              </a:buClr>
              <a:buSzPct val="85000"/>
              <a:buFont typeface="Wingdings" panose="05000000000000000000" pitchFamily="2" charset="2"/>
              <a:buChar char="Ø"/>
            </a:pPr>
            <a:endParaRPr lang="fr-FR" sz="800" dirty="0" smtClean="0"/>
          </a:p>
          <a:p>
            <a:pPr>
              <a:spcAft>
                <a:spcPts val="1200"/>
              </a:spcAft>
              <a:buClr>
                <a:srgbClr val="FFC000"/>
              </a:buClr>
              <a:buSzPct val="150000"/>
            </a:pPr>
            <a:r>
              <a:rPr lang="fr-FR" b="1" dirty="0" smtClean="0"/>
              <a:t>2. Mise en pratique du FALC</a:t>
            </a:r>
          </a:p>
          <a:p>
            <a:pPr marL="536575" lvl="1" indent="-285750">
              <a:buClr>
                <a:srgbClr val="FFC000"/>
              </a:buClr>
              <a:buSzPct val="85000"/>
              <a:buFont typeface="Wingdings" panose="05000000000000000000" pitchFamily="2" charset="2"/>
              <a:buChar char="Ø"/>
            </a:pPr>
            <a:r>
              <a:rPr lang="fr-FR" dirty="0"/>
              <a:t>La population concernée</a:t>
            </a:r>
          </a:p>
          <a:p>
            <a:pPr marL="536575" lvl="1" indent="-285750">
              <a:buClr>
                <a:srgbClr val="FFC000"/>
              </a:buClr>
              <a:buSzPct val="85000"/>
              <a:buFont typeface="Wingdings" panose="05000000000000000000" pitchFamily="2" charset="2"/>
              <a:buChar char="Ø"/>
            </a:pPr>
            <a:r>
              <a:rPr lang="fr-FR" dirty="0"/>
              <a:t>La typologie des documents</a:t>
            </a:r>
          </a:p>
          <a:p>
            <a:pPr marL="536575" lvl="1" indent="-285750">
              <a:buClr>
                <a:srgbClr val="FFC000"/>
              </a:buClr>
              <a:buSzPct val="85000"/>
              <a:buFont typeface="Wingdings" panose="05000000000000000000" pitchFamily="2" charset="2"/>
              <a:buChar char="Ø"/>
            </a:pPr>
            <a:r>
              <a:rPr lang="fr-FR" dirty="0"/>
              <a:t>La fréquence de production</a:t>
            </a:r>
          </a:p>
          <a:p>
            <a:pPr marL="536575" lvl="1" indent="-285750">
              <a:buClr>
                <a:srgbClr val="FFC000"/>
              </a:buClr>
              <a:buSzPct val="85000"/>
              <a:buFont typeface="Wingdings" panose="05000000000000000000" pitchFamily="2" charset="2"/>
              <a:buChar char="Ø"/>
            </a:pPr>
            <a:r>
              <a:rPr lang="fr-FR" dirty="0"/>
              <a:t>Les moyens mis en place </a:t>
            </a:r>
            <a:endParaRPr lang="fr-FR" b="1" dirty="0" smtClean="0"/>
          </a:p>
        </p:txBody>
      </p:sp>
      <p:sp>
        <p:nvSpPr>
          <p:cNvPr id="2" name="Slide Number Placeholder 1"/>
          <p:cNvSpPr>
            <a:spLocks noGrp="1"/>
          </p:cNvSpPr>
          <p:nvPr>
            <p:ph type="sldNum" sz="quarter" idx="12"/>
          </p:nvPr>
        </p:nvSpPr>
        <p:spPr/>
        <p:txBody>
          <a:bodyPr/>
          <a:lstStyle/>
          <a:p>
            <a:fld id="{CD6BD365-7C4D-4D63-BC48-4EC92A36A5E6}" type="slidenum">
              <a:rPr lang="fr-FR" smtClean="0"/>
              <a:pPr/>
              <a:t>9</a:t>
            </a:fld>
            <a:endParaRPr lang="fr-FR" dirty="0"/>
          </a:p>
        </p:txBody>
      </p:sp>
      <p:sp>
        <p:nvSpPr>
          <p:cNvPr id="18" name="TextBox 17"/>
          <p:cNvSpPr txBox="1"/>
          <p:nvPr/>
        </p:nvSpPr>
        <p:spPr>
          <a:xfrm>
            <a:off x="6287069" y="1508893"/>
            <a:ext cx="5769095" cy="2462213"/>
          </a:xfrm>
          <a:prstGeom prst="rect">
            <a:avLst/>
          </a:prstGeom>
          <a:ln w="25400">
            <a:solidFill>
              <a:schemeClr val="accent5"/>
            </a:solidFill>
          </a:ln>
        </p:spPr>
        <p:style>
          <a:lnRef idx="2">
            <a:schemeClr val="accent4"/>
          </a:lnRef>
          <a:fillRef idx="1">
            <a:schemeClr val="lt1"/>
          </a:fillRef>
          <a:effectRef idx="0">
            <a:schemeClr val="accent4"/>
          </a:effectRef>
          <a:fontRef idx="minor">
            <a:schemeClr val="dk1"/>
          </a:fontRef>
        </p:style>
        <p:txBody>
          <a:bodyPr wrap="square" numCol="1" rtlCol="0">
            <a:spAutoFit/>
          </a:bodyPr>
          <a:lstStyle/>
          <a:p>
            <a:pPr marL="0" lvl="1">
              <a:spcAft>
                <a:spcPts val="1200"/>
              </a:spcAft>
              <a:buClr>
                <a:srgbClr val="FFC000"/>
              </a:buClr>
              <a:buSzPct val="150000"/>
            </a:pPr>
            <a:r>
              <a:rPr lang="fr-FR" b="1" dirty="0">
                <a:solidFill>
                  <a:schemeClr val="tx1"/>
                </a:solidFill>
              </a:rPr>
              <a:t>3. Besoins et </a:t>
            </a:r>
            <a:r>
              <a:rPr lang="fr-FR" b="1" dirty="0" smtClean="0">
                <a:solidFill>
                  <a:schemeClr val="tx1"/>
                </a:solidFill>
              </a:rPr>
              <a:t>difficultés</a:t>
            </a:r>
            <a:endParaRPr lang="fr-FR" dirty="0" smtClean="0">
              <a:solidFill>
                <a:schemeClr val="tx1"/>
              </a:solidFill>
            </a:endParaRPr>
          </a:p>
          <a:p>
            <a:pPr marL="536575" lvl="1" indent="-285750">
              <a:buClr>
                <a:srgbClr val="FFC000"/>
              </a:buClr>
              <a:buSzPct val="85000"/>
              <a:buFont typeface="Wingdings" panose="05000000000000000000" pitchFamily="2" charset="2"/>
              <a:buChar char="Ø"/>
            </a:pPr>
            <a:r>
              <a:rPr lang="fr-FR" dirty="0" smtClean="0">
                <a:solidFill>
                  <a:schemeClr val="tx1"/>
                </a:solidFill>
              </a:rPr>
              <a:t>Les freins rencontrés par les acteurs</a:t>
            </a:r>
          </a:p>
          <a:p>
            <a:pPr marL="536575" lvl="1" indent="-285750">
              <a:buClr>
                <a:srgbClr val="FFC000"/>
              </a:buClr>
              <a:buSzPct val="85000"/>
              <a:buFont typeface="Wingdings" panose="05000000000000000000" pitchFamily="2" charset="2"/>
              <a:buChar char="Ø"/>
            </a:pPr>
            <a:r>
              <a:rPr lang="fr-FR" dirty="0" smtClean="0">
                <a:solidFill>
                  <a:schemeClr val="tx1"/>
                </a:solidFill>
              </a:rPr>
              <a:t>Les </a:t>
            </a:r>
            <a:r>
              <a:rPr lang="fr-FR" dirty="0" smtClean="0">
                <a:solidFill>
                  <a:schemeClr val="tx1"/>
                </a:solidFill>
              </a:rPr>
              <a:t>priorités </a:t>
            </a:r>
            <a:r>
              <a:rPr lang="fr-FR" dirty="0" smtClean="0">
                <a:solidFill>
                  <a:schemeClr val="tx1"/>
                </a:solidFill>
              </a:rPr>
              <a:t>pour réussir une mise en FALC</a:t>
            </a:r>
          </a:p>
          <a:p>
            <a:pPr marL="536575" lvl="1" indent="-285750">
              <a:buClr>
                <a:srgbClr val="FFC000"/>
              </a:buClr>
              <a:buSzPct val="85000"/>
              <a:buFont typeface="Wingdings" panose="05000000000000000000" pitchFamily="2" charset="2"/>
              <a:buChar char="Ø"/>
            </a:pPr>
            <a:r>
              <a:rPr lang="fr-FR" dirty="0" smtClean="0">
                <a:solidFill>
                  <a:schemeClr val="tx1"/>
                </a:solidFill>
              </a:rPr>
              <a:t>Les retombées réalisées ou attendues</a:t>
            </a:r>
          </a:p>
          <a:p>
            <a:pPr marL="536575" lvl="1" indent="-285750">
              <a:buClr>
                <a:srgbClr val="FFC000"/>
              </a:buClr>
              <a:buSzPct val="85000"/>
              <a:buFont typeface="Wingdings" panose="05000000000000000000" pitchFamily="2" charset="2"/>
              <a:buChar char="Ø"/>
            </a:pPr>
            <a:r>
              <a:rPr lang="fr-FR" dirty="0" smtClean="0">
                <a:solidFill>
                  <a:schemeClr val="tx1"/>
                </a:solidFill>
              </a:rPr>
              <a:t>Les moyens mis en place pour étendre le FALC</a:t>
            </a:r>
          </a:p>
          <a:p>
            <a:pPr marL="536575" lvl="1" indent="-285750">
              <a:buClr>
                <a:srgbClr val="FFC000"/>
              </a:buClr>
              <a:buSzPct val="85000"/>
              <a:buFont typeface="Wingdings" panose="05000000000000000000" pitchFamily="2" charset="2"/>
              <a:buChar char="Ø"/>
            </a:pPr>
            <a:r>
              <a:rPr lang="fr-FR" dirty="0" smtClean="0">
                <a:solidFill>
                  <a:schemeClr val="tx1"/>
                </a:solidFill>
              </a:rPr>
              <a:t>La nécessité de la participation des utilisateurs</a:t>
            </a:r>
          </a:p>
          <a:p>
            <a:pPr marL="536575" lvl="1" indent="-285750">
              <a:buClr>
                <a:schemeClr val="accent5">
                  <a:lumMod val="75000"/>
                </a:schemeClr>
              </a:buClr>
              <a:buSzPct val="85000"/>
              <a:buFont typeface="Wingdings" panose="05000000000000000000" pitchFamily="2" charset="2"/>
              <a:buChar char="Ø"/>
            </a:pPr>
            <a:endParaRPr lang="fr-FR" dirty="0">
              <a:solidFill>
                <a:schemeClr val="tx1"/>
              </a:solidFill>
            </a:endParaRPr>
          </a:p>
          <a:p>
            <a:pPr marL="0" lvl="1">
              <a:buClr>
                <a:schemeClr val="accent5">
                  <a:lumMod val="75000"/>
                </a:schemeClr>
              </a:buClr>
              <a:buSzPct val="85000"/>
            </a:pPr>
            <a:r>
              <a:rPr lang="fr-FR" b="1" dirty="0">
                <a:solidFill>
                  <a:schemeClr val="tx1"/>
                </a:solidFill>
              </a:rPr>
              <a:t>4. Les conseils des </a:t>
            </a:r>
            <a:r>
              <a:rPr lang="fr-FR" b="1" dirty="0" smtClean="0">
                <a:solidFill>
                  <a:schemeClr val="tx1"/>
                </a:solidFill>
              </a:rPr>
              <a:t>interlocuteurs</a:t>
            </a:r>
            <a:endParaRPr lang="fr-FR" b="1" dirty="0">
              <a:solidFill>
                <a:schemeClr val="tx1"/>
              </a:solidFill>
            </a:endParaRPr>
          </a:p>
        </p:txBody>
      </p:sp>
      <p:pic>
        <p:nvPicPr>
          <p:cNvPr id="16" name="Picture 15"/>
          <p:cNvPicPr>
            <a:picLocks noChangeAspect="1"/>
          </p:cNvPicPr>
          <p:nvPr/>
        </p:nvPicPr>
        <p:blipFill>
          <a:blip r:embed="rId2"/>
          <a:stretch>
            <a:fillRect/>
          </a:stretch>
        </p:blipFill>
        <p:spPr>
          <a:xfrm>
            <a:off x="10284" y="6226521"/>
            <a:ext cx="832889" cy="494954"/>
          </a:xfrm>
          <a:prstGeom prst="rect">
            <a:avLst/>
          </a:prstGeom>
        </p:spPr>
      </p:pic>
      <p:sp>
        <p:nvSpPr>
          <p:cNvPr id="13" name="TextBox 12"/>
          <p:cNvSpPr txBox="1"/>
          <p:nvPr/>
        </p:nvSpPr>
        <p:spPr>
          <a:xfrm>
            <a:off x="139147" y="724249"/>
            <a:ext cx="11917017" cy="584775"/>
          </a:xfrm>
          <a:prstGeom prst="rect">
            <a:avLst/>
          </a:prstGeom>
          <a:noFill/>
          <a:ln w="25400">
            <a:solidFill>
              <a:schemeClr val="accent4">
                <a:lumMod val="60000"/>
                <a:lumOff val="40000"/>
              </a:schemeClr>
            </a:solidFill>
          </a:ln>
        </p:spPr>
        <p:txBody>
          <a:bodyPr wrap="square" rtlCol="0">
            <a:spAutoFit/>
          </a:bodyPr>
          <a:lstStyle/>
          <a:p>
            <a:pPr algn="ctr">
              <a:spcAft>
                <a:spcPts val="1200"/>
              </a:spcAft>
              <a:buClr>
                <a:schemeClr val="accent5">
                  <a:lumMod val="75000"/>
                </a:schemeClr>
              </a:buClr>
            </a:pPr>
            <a:r>
              <a:rPr lang="fr-FR" sz="3200" b="1" dirty="0">
                <a:solidFill>
                  <a:schemeClr val="accent5"/>
                </a:solidFill>
              </a:rPr>
              <a:t>Les thèmes du guide d’entretien</a:t>
            </a:r>
          </a:p>
        </p:txBody>
      </p:sp>
      <p:sp>
        <p:nvSpPr>
          <p:cNvPr id="15" name="TextBox 14"/>
          <p:cNvSpPr txBox="1"/>
          <p:nvPr/>
        </p:nvSpPr>
        <p:spPr>
          <a:xfrm>
            <a:off x="-1" y="-4905"/>
            <a:ext cx="12192000" cy="307777"/>
          </a:xfrm>
          <a:prstGeom prst="rect">
            <a:avLst/>
          </a:prstGeom>
          <a:solidFill>
            <a:schemeClr val="accent5">
              <a:alpha val="86000"/>
            </a:schemeClr>
          </a:solidFill>
          <a:ln w="25400">
            <a:noFill/>
          </a:ln>
        </p:spPr>
        <p:style>
          <a:lnRef idx="2">
            <a:schemeClr val="accent4"/>
          </a:lnRef>
          <a:fillRef idx="1">
            <a:schemeClr val="lt1"/>
          </a:fillRef>
          <a:effectRef idx="0">
            <a:schemeClr val="accent4"/>
          </a:effectRef>
          <a:fontRef idx="minor">
            <a:schemeClr val="dk1"/>
          </a:fontRef>
        </p:style>
        <p:txBody>
          <a:bodyPr wrap="square" numCol="5" rtlCol="0">
            <a:spAutoFit/>
          </a:bodyPr>
          <a:lstStyle/>
          <a:p>
            <a:pPr algn="ctr"/>
            <a:r>
              <a:rPr lang="fr-FR" sz="1400" b="1" dirty="0" smtClean="0">
                <a:solidFill>
                  <a:schemeClr val="accent5">
                    <a:lumMod val="60000"/>
                    <a:lumOff val="40000"/>
                  </a:schemeClr>
                </a:solidFill>
              </a:rPr>
              <a:t>Synthèse</a:t>
            </a:r>
          </a:p>
          <a:p>
            <a:pPr algn="ctr"/>
            <a:r>
              <a:rPr lang="fr-FR" sz="1400" b="1" dirty="0" smtClean="0">
                <a:solidFill>
                  <a:schemeClr val="bg1"/>
                </a:solidFill>
              </a:rPr>
              <a:t>Résultats</a:t>
            </a:r>
          </a:p>
          <a:p>
            <a:pPr algn="ctr"/>
            <a:r>
              <a:rPr lang="fr-FR" sz="1400" b="1" dirty="0" smtClean="0">
                <a:solidFill>
                  <a:schemeClr val="accent5">
                    <a:lumMod val="60000"/>
                    <a:lumOff val="40000"/>
                  </a:schemeClr>
                </a:solidFill>
              </a:rPr>
              <a:t>Discussion</a:t>
            </a:r>
          </a:p>
          <a:p>
            <a:pPr algn="ctr"/>
            <a:r>
              <a:rPr lang="fr-FR" sz="1400" b="1" dirty="0" smtClean="0">
                <a:solidFill>
                  <a:schemeClr val="accent5">
                    <a:lumMod val="60000"/>
                    <a:lumOff val="40000"/>
                  </a:schemeClr>
                </a:solidFill>
              </a:rPr>
              <a:t>Recommandations</a:t>
            </a:r>
          </a:p>
          <a:p>
            <a:pPr algn="ctr"/>
            <a:r>
              <a:rPr lang="fr-FR" sz="1400" b="1" dirty="0" smtClean="0">
                <a:solidFill>
                  <a:schemeClr val="accent5">
                    <a:lumMod val="60000"/>
                    <a:lumOff val="40000"/>
                  </a:schemeClr>
                </a:solidFill>
              </a:rPr>
              <a:t>Conclusion</a:t>
            </a:r>
          </a:p>
        </p:txBody>
      </p:sp>
      <p:sp>
        <p:nvSpPr>
          <p:cNvPr id="3" name="TextBox 2"/>
          <p:cNvSpPr txBox="1"/>
          <p:nvPr/>
        </p:nvSpPr>
        <p:spPr>
          <a:xfrm>
            <a:off x="2643561" y="5176233"/>
            <a:ext cx="6904875" cy="584775"/>
          </a:xfrm>
          <a:prstGeom prst="rect">
            <a:avLst/>
          </a:prstGeom>
          <a:ln w="25400"/>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600" b="1" dirty="0" smtClean="0">
                <a:solidFill>
                  <a:schemeClr val="tx1"/>
                </a:solidFill>
              </a:rPr>
              <a:t>Note : </a:t>
            </a:r>
            <a:br>
              <a:rPr lang="fr-FR" sz="1600" b="1" dirty="0" smtClean="0">
                <a:solidFill>
                  <a:schemeClr val="tx1"/>
                </a:solidFill>
              </a:rPr>
            </a:br>
            <a:r>
              <a:rPr lang="fr-FR" sz="1600" dirty="0">
                <a:solidFill>
                  <a:schemeClr val="tx1"/>
                </a:solidFill>
              </a:rPr>
              <a:t>L</a:t>
            </a:r>
            <a:r>
              <a:rPr lang="fr-FR" sz="1600" dirty="0" smtClean="0">
                <a:solidFill>
                  <a:schemeClr val="tx1"/>
                </a:solidFill>
              </a:rPr>
              <a:t>es résultats de l’étude représentent la perception des interlocuteurs interrogés.</a:t>
            </a:r>
          </a:p>
        </p:txBody>
      </p:sp>
      <p:sp>
        <p:nvSpPr>
          <p:cNvPr id="6" name="Down Arrow 5"/>
          <p:cNvSpPr/>
          <p:nvPr/>
        </p:nvSpPr>
        <p:spPr>
          <a:xfrm rot="16200000">
            <a:off x="1899193" y="5321736"/>
            <a:ext cx="306180" cy="293767"/>
          </a:xfrm>
          <a:prstGeom prst="downArrow">
            <a:avLst>
              <a:gd name="adj1" fmla="val 50000"/>
              <a:gd name="adj2" fmla="val 62596"/>
            </a:avLst>
          </a:prstGeom>
          <a:solidFill>
            <a:srgbClr val="0070C0"/>
          </a:solid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2376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4"/>
        </a:lnRef>
        <a:fillRef idx="1">
          <a:schemeClr val="lt1"/>
        </a:fillRef>
        <a:effectRef idx="0">
          <a:schemeClr val="accent4"/>
        </a:effectRef>
        <a:fontRef idx="minor">
          <a:schemeClr val="dk1"/>
        </a:fontRef>
      </a:style>
    </a:spDef>
    <a:txDef>
      <a:spPr>
        <a:ln w="25400"/>
      </a:spPr>
      <a:bodyPr wrap="square" rtlCol="0">
        <a:spAutoFit/>
      </a:bodyPr>
      <a:lstStyle>
        <a:defPPr algn="ctr">
          <a:defRPr sz="3500" b="1" dirty="0" smtClean="0">
            <a:solidFill>
              <a:schemeClr val="accent5">
                <a:lumMod val="75000"/>
              </a:schemeClr>
            </a:solidFill>
          </a:defRPr>
        </a:defPPr>
      </a:lstStyle>
      <a:style>
        <a:lnRef idx="2">
          <a:schemeClr val="accent4"/>
        </a:lnRef>
        <a:fillRef idx="1">
          <a:schemeClr val="lt1"/>
        </a:fillRef>
        <a:effectRef idx="0">
          <a:schemeClr val="accent4"/>
        </a:effectRef>
        <a:fontRef idx="minor">
          <a:schemeClr val="dk1"/>
        </a:fontRef>
      </a:style>
    </a:txDef>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3456</TotalTime>
  <Words>4575</Words>
  <Application>Microsoft Macintosh PowerPoint</Application>
  <PresentationFormat>Personnalisé</PresentationFormat>
  <Paragraphs>721</Paragraphs>
  <Slides>45</Slides>
  <Notes>4</Notes>
  <HiddenSlides>0</HiddenSlides>
  <MMClips>0</MMClips>
  <ScaleCrop>false</ScaleCrop>
  <HeadingPairs>
    <vt:vector size="4" baseType="variant">
      <vt:variant>
        <vt:lpstr>Modèle de conception</vt:lpstr>
      </vt:variant>
      <vt:variant>
        <vt:i4>1</vt:i4>
      </vt:variant>
      <vt:variant>
        <vt:lpstr>Titres des diapositives</vt:lpstr>
      </vt:variant>
      <vt:variant>
        <vt:i4>45</vt:i4>
      </vt:variant>
    </vt:vector>
  </HeadingPairs>
  <TitlesOfParts>
    <vt:vector size="46"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sYmbio</dc:creator>
  <cp:lastModifiedBy>msh</cp:lastModifiedBy>
  <cp:revision>307</cp:revision>
  <dcterms:created xsi:type="dcterms:W3CDTF">2019-11-14T11:07:25Z</dcterms:created>
  <dcterms:modified xsi:type="dcterms:W3CDTF">2019-11-14T11:12:48Z</dcterms:modified>
</cp:coreProperties>
</file>