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1" r:id="rId2"/>
    <p:sldId id="270" r:id="rId3"/>
    <p:sldId id="264" r:id="rId4"/>
    <p:sldId id="265" r:id="rId5"/>
    <p:sldId id="273" r:id="rId6"/>
    <p:sldId id="271" r:id="rId7"/>
    <p:sldId id="266" r:id="rId8"/>
    <p:sldId id="274" r:id="rId9"/>
    <p:sldId id="269" r:id="rId10"/>
    <p:sldId id="262" r:id="rId11"/>
    <p:sldId id="267" r:id="rId12"/>
    <p:sldId id="268" r:id="rId13"/>
    <p:sldId id="276" r:id="rId14"/>
    <p:sldId id="275" r:id="rId15"/>
  </p:sldIdLst>
  <p:sldSz cx="9906000" cy="6858000" type="A4"/>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333333"/>
    <a:srgbClr val="000000"/>
    <a:srgbClr val="DE362D"/>
    <a:srgbClr val="1D4896"/>
    <a:srgbClr val="8A1467"/>
    <a:srgbClr val="F8D2D0"/>
    <a:srgbClr val="CBD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71" autoAdjust="0"/>
  </p:normalViewPr>
  <p:slideViewPr>
    <p:cSldViewPr snapToGrid="0">
      <p:cViewPr varScale="1">
        <p:scale>
          <a:sx n="71" d="100"/>
          <a:sy n="71" d="100"/>
        </p:scale>
        <p:origin x="-1074" y="-96"/>
      </p:cViewPr>
      <p:guideLst>
        <p:guide orient="horz" pos="2160"/>
        <p:guide pos="3120"/>
      </p:guideLst>
    </p:cSldViewPr>
  </p:slideViewPr>
  <p:outlineViewPr>
    <p:cViewPr>
      <p:scale>
        <a:sx n="33" d="100"/>
        <a:sy n="33" d="100"/>
      </p:scale>
      <p:origin x="3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922"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fr-FR"/>
          </a:p>
        </p:txBody>
      </p:sp>
      <p:sp>
        <p:nvSpPr>
          <p:cNvPr id="3" name="Espace réservé de la date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81CBC5C0-B884-47AE-AF9A-D5507A157240}" type="datetimeFigureOut">
              <a:rPr lang="fr-FR" smtClean="0"/>
              <a:t>14/11/2019</a:t>
            </a:fld>
            <a:endParaRPr lang="fr-FR"/>
          </a:p>
        </p:txBody>
      </p:sp>
      <p:sp>
        <p:nvSpPr>
          <p:cNvPr id="4" name="Espace réservé du pied de page 3"/>
          <p:cNvSpPr>
            <a:spLocks noGrp="1"/>
          </p:cNvSpPr>
          <p:nvPr>
            <p:ph type="ftr" sz="quarter" idx="2"/>
          </p:nvPr>
        </p:nvSpPr>
        <p:spPr>
          <a:xfrm>
            <a:off x="0" y="9720673"/>
            <a:ext cx="3077137" cy="512303"/>
          </a:xfrm>
          <a:prstGeom prst="rect">
            <a:avLst/>
          </a:prstGeom>
        </p:spPr>
        <p:txBody>
          <a:bodyPr vert="horz" lIns="94768" tIns="47384" rIns="94768" bIns="47384"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0506" y="9720673"/>
            <a:ext cx="3077137" cy="512303"/>
          </a:xfrm>
          <a:prstGeom prst="rect">
            <a:avLst/>
          </a:prstGeom>
        </p:spPr>
        <p:txBody>
          <a:bodyPr vert="horz" lIns="94768" tIns="47384" rIns="94768" bIns="47384" rtlCol="0" anchor="b"/>
          <a:lstStyle>
            <a:lvl1pPr algn="r">
              <a:defRPr sz="1200"/>
            </a:lvl1pPr>
          </a:lstStyle>
          <a:p>
            <a:fld id="{6B4995B5-26ED-4F9B-ADF1-468A2F679E18}" type="slidenum">
              <a:rPr lang="fr-FR" smtClean="0"/>
              <a:t>‹N°›</a:t>
            </a:fld>
            <a:endParaRPr lang="fr-FR"/>
          </a:p>
        </p:txBody>
      </p:sp>
    </p:spTree>
    <p:extLst>
      <p:ext uri="{BB962C8B-B14F-4D97-AF65-F5344CB8AC3E}">
        <p14:creationId xmlns:p14="http://schemas.microsoft.com/office/powerpoint/2010/main" val="1588488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3076363" cy="511731"/>
          </a:xfrm>
          <a:prstGeom prst="rect">
            <a:avLst/>
          </a:prstGeom>
        </p:spPr>
        <p:txBody>
          <a:bodyPr vert="horz" lIns="94752" tIns="47376" rIns="94752" bIns="47376" rtlCol="0"/>
          <a:lstStyle>
            <a:lvl1pPr algn="l">
              <a:defRPr sz="1200"/>
            </a:lvl1pPr>
          </a:lstStyle>
          <a:p>
            <a:endParaRPr lang="fr-FR"/>
          </a:p>
        </p:txBody>
      </p:sp>
      <p:sp>
        <p:nvSpPr>
          <p:cNvPr id="3" name="Espace réservé de la date 2"/>
          <p:cNvSpPr>
            <a:spLocks noGrp="1"/>
          </p:cNvSpPr>
          <p:nvPr>
            <p:ph type="dt" idx="1"/>
          </p:nvPr>
        </p:nvSpPr>
        <p:spPr>
          <a:xfrm>
            <a:off x="4021297" y="2"/>
            <a:ext cx="3076363" cy="511731"/>
          </a:xfrm>
          <a:prstGeom prst="rect">
            <a:avLst/>
          </a:prstGeom>
        </p:spPr>
        <p:txBody>
          <a:bodyPr vert="horz" lIns="94752" tIns="47376" rIns="94752" bIns="47376" rtlCol="0"/>
          <a:lstStyle>
            <a:lvl1pPr algn="r">
              <a:defRPr sz="1200"/>
            </a:lvl1pPr>
          </a:lstStyle>
          <a:p>
            <a:fld id="{EC8849EB-CB2A-4936-A013-F6B2B028CD99}" type="datetimeFigureOut">
              <a:rPr lang="fr-FR" smtClean="0"/>
              <a:t>14/11/2019</a:t>
            </a:fld>
            <a:endParaRPr lang="fr-FR"/>
          </a:p>
        </p:txBody>
      </p:sp>
      <p:sp>
        <p:nvSpPr>
          <p:cNvPr id="4" name="Espace réservé de l'image des diapositives 3"/>
          <p:cNvSpPr>
            <a:spLocks noGrp="1" noRot="1" noChangeAspect="1"/>
          </p:cNvSpPr>
          <p:nvPr>
            <p:ph type="sldImg" idx="2"/>
          </p:nvPr>
        </p:nvSpPr>
        <p:spPr>
          <a:xfrm>
            <a:off x="777875" y="768350"/>
            <a:ext cx="5543550" cy="3836988"/>
          </a:xfrm>
          <a:prstGeom prst="rect">
            <a:avLst/>
          </a:prstGeom>
          <a:noFill/>
          <a:ln w="12700">
            <a:solidFill>
              <a:prstClr val="black"/>
            </a:solidFill>
          </a:ln>
        </p:spPr>
        <p:txBody>
          <a:bodyPr vert="horz" lIns="94752" tIns="47376" rIns="94752" bIns="47376" rtlCol="0" anchor="ctr"/>
          <a:lstStyle/>
          <a:p>
            <a:endParaRPr lang="fr-FR"/>
          </a:p>
        </p:txBody>
      </p:sp>
      <p:sp>
        <p:nvSpPr>
          <p:cNvPr id="5" name="Espace réservé des commentaires 4"/>
          <p:cNvSpPr>
            <a:spLocks noGrp="1"/>
          </p:cNvSpPr>
          <p:nvPr>
            <p:ph type="body" sz="quarter" idx="3"/>
          </p:nvPr>
        </p:nvSpPr>
        <p:spPr>
          <a:xfrm>
            <a:off x="709931" y="4861444"/>
            <a:ext cx="5679440" cy="4605576"/>
          </a:xfrm>
          <a:prstGeom prst="rect">
            <a:avLst/>
          </a:prstGeom>
        </p:spPr>
        <p:txBody>
          <a:bodyPr vert="horz" lIns="94752" tIns="47376" rIns="94752" bIns="4737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3" y="9721108"/>
            <a:ext cx="3076363" cy="511731"/>
          </a:xfrm>
          <a:prstGeom prst="rect">
            <a:avLst/>
          </a:prstGeom>
        </p:spPr>
        <p:txBody>
          <a:bodyPr vert="horz" lIns="94752" tIns="47376" rIns="94752" bIns="4737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297" y="9721108"/>
            <a:ext cx="3076363" cy="511731"/>
          </a:xfrm>
          <a:prstGeom prst="rect">
            <a:avLst/>
          </a:prstGeom>
        </p:spPr>
        <p:txBody>
          <a:bodyPr vert="horz" lIns="94752" tIns="47376" rIns="94752" bIns="47376" rtlCol="0" anchor="b"/>
          <a:lstStyle>
            <a:lvl1pPr algn="r">
              <a:defRPr sz="1200"/>
            </a:lvl1pPr>
          </a:lstStyle>
          <a:p>
            <a:fld id="{72B9F1F7-DBFF-460D-A2F3-6584F7A5159B}" type="slidenum">
              <a:rPr lang="fr-FR" smtClean="0"/>
              <a:t>‹N°›</a:t>
            </a:fld>
            <a:endParaRPr lang="fr-FR"/>
          </a:p>
        </p:txBody>
      </p:sp>
    </p:spTree>
    <p:extLst>
      <p:ext uri="{BB962C8B-B14F-4D97-AF65-F5344CB8AC3E}">
        <p14:creationId xmlns:p14="http://schemas.microsoft.com/office/powerpoint/2010/main" val="503051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7875" y="768350"/>
            <a:ext cx="5543550" cy="383698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2B9F1F7-DBFF-460D-A2F3-6584F7A5159B}" type="slidenum">
              <a:rPr lang="fr-FR" smtClean="0"/>
              <a:t>1</a:t>
            </a:fld>
            <a:endParaRPr lang="fr-FR"/>
          </a:p>
        </p:txBody>
      </p:sp>
    </p:spTree>
    <p:extLst>
      <p:ext uri="{BB962C8B-B14F-4D97-AF65-F5344CB8AC3E}">
        <p14:creationId xmlns:p14="http://schemas.microsoft.com/office/powerpoint/2010/main" val="3149140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286594" y="2667003"/>
            <a:ext cx="5322591" cy="1698053"/>
          </a:xfrm>
          <a:prstGeom prst="rect">
            <a:avLst/>
          </a:prstGeom>
        </p:spPr>
        <p:txBody>
          <a:bodyPr>
            <a:normAutofit/>
          </a:bodyPr>
          <a:lstStyle>
            <a:lvl1pPr algn="l">
              <a:defRPr sz="3200" b="1">
                <a:solidFill>
                  <a:schemeClr val="bg1">
                    <a:lumMod val="50000"/>
                  </a:schemeClr>
                </a:solidFill>
                <a:latin typeface="+mj-lt"/>
                <a:cs typeface="Arial" panose="020B0604020202020204" pitchFamily="34" charset="0"/>
              </a:defRPr>
            </a:lvl1pPr>
          </a:lstStyle>
          <a:p>
            <a:r>
              <a:rPr lang="fr-FR" dirty="0" smtClean="0"/>
              <a:t>Modifiez le titre de la présentation</a:t>
            </a:r>
            <a:endParaRPr lang="fr-FR" dirty="0"/>
          </a:p>
        </p:txBody>
      </p:sp>
      <p:sp>
        <p:nvSpPr>
          <p:cNvPr id="3" name="Sous-titre 2"/>
          <p:cNvSpPr>
            <a:spLocks noGrp="1"/>
          </p:cNvSpPr>
          <p:nvPr>
            <p:ph type="subTitle" idx="1" hasCustomPrompt="1"/>
          </p:nvPr>
        </p:nvSpPr>
        <p:spPr>
          <a:xfrm>
            <a:off x="1286594" y="5105400"/>
            <a:ext cx="5322591" cy="915888"/>
          </a:xfrm>
          <a:prstGeom prst="rect">
            <a:avLst/>
          </a:prstGeom>
        </p:spPr>
        <p:txBody>
          <a:bodyPr>
            <a:normAutofit/>
          </a:bodyPr>
          <a:lstStyle>
            <a:lvl1pPr marL="0" indent="0" algn="l">
              <a:buNone/>
              <a:defRPr sz="1800">
                <a:solidFill>
                  <a:schemeClr val="bg1">
                    <a:lumMod val="50000"/>
                  </a:schemeClr>
                </a:solidFill>
                <a:latin typeface="+mj-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sous-titre de la présentation</a:t>
            </a:r>
            <a:endParaRPr lang="fr-FR" dirty="0"/>
          </a:p>
        </p:txBody>
      </p:sp>
      <p:sp>
        <p:nvSpPr>
          <p:cNvPr id="6" name="ZoneTexte 5"/>
          <p:cNvSpPr txBox="1"/>
          <p:nvPr userDrawn="1"/>
        </p:nvSpPr>
        <p:spPr>
          <a:xfrm>
            <a:off x="6222380" y="6289288"/>
            <a:ext cx="3434577" cy="369332"/>
          </a:xfrm>
          <a:prstGeom prst="rect">
            <a:avLst/>
          </a:prstGeom>
          <a:noFill/>
        </p:spPr>
        <p:txBody>
          <a:bodyPr wrap="square" rtlCol="0">
            <a:spAutoFit/>
          </a:bodyPr>
          <a:lstStyle/>
          <a:p>
            <a:r>
              <a:rPr lang="fr-FR" dirty="0" smtClean="0"/>
              <a:t>5 novembre 2019 . Diapo n°</a:t>
            </a:r>
            <a:fld id="{1778BEDE-78CF-47DA-AB13-426A310BE7D8}" type="slidenum">
              <a:rPr lang="fr-FR" smtClean="0"/>
              <a:t>‹N°›</a:t>
            </a:fld>
            <a:r>
              <a:rPr lang="fr-FR" dirty="0" smtClean="0"/>
              <a:t>. </a:t>
            </a:r>
            <a:endParaRPr lang="fr-FR" dirty="0"/>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0270" y="483449"/>
            <a:ext cx="1856891" cy="2515244"/>
          </a:xfrm>
          <a:prstGeom prst="rect">
            <a:avLst/>
          </a:prstGeom>
        </p:spPr>
      </p:pic>
    </p:spTree>
    <p:extLst>
      <p:ext uri="{BB962C8B-B14F-4D97-AF65-F5344CB8AC3E}">
        <p14:creationId xmlns:p14="http://schemas.microsoft.com/office/powerpoint/2010/main" val="266878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sous-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3008785" y="2667003"/>
            <a:ext cx="5832648" cy="1698053"/>
          </a:xfrm>
          <a:prstGeom prst="rect">
            <a:avLst/>
          </a:prstGeom>
        </p:spPr>
        <p:txBody>
          <a:bodyPr>
            <a:normAutofit/>
          </a:bodyPr>
          <a:lstStyle>
            <a:lvl1pPr algn="l">
              <a:defRPr sz="3200" b="1">
                <a:solidFill>
                  <a:schemeClr val="bg1">
                    <a:lumMod val="50000"/>
                  </a:schemeClr>
                </a:solidFill>
                <a:latin typeface="+mn-lt"/>
                <a:cs typeface="Arial" panose="020B0604020202020204" pitchFamily="34" charset="0"/>
              </a:defRPr>
            </a:lvl1pPr>
          </a:lstStyle>
          <a:p>
            <a:r>
              <a:rPr lang="fr-FR" dirty="0" smtClean="0"/>
              <a:t>Modifiez le titre de la</a:t>
            </a:r>
            <a:br>
              <a:rPr lang="fr-FR" dirty="0" smtClean="0"/>
            </a:br>
            <a:r>
              <a:rPr lang="fr-FR" dirty="0" smtClean="0"/>
              <a:t>sous-partie</a:t>
            </a:r>
            <a:endParaRPr lang="fr-FR" dirty="0"/>
          </a:p>
        </p:txBody>
      </p:sp>
      <p:sp>
        <p:nvSpPr>
          <p:cNvPr id="3" name="ZoneTexte 2"/>
          <p:cNvSpPr txBox="1"/>
          <p:nvPr userDrawn="1"/>
        </p:nvSpPr>
        <p:spPr>
          <a:xfrm>
            <a:off x="6222380" y="6289288"/>
            <a:ext cx="3434577" cy="369332"/>
          </a:xfrm>
          <a:prstGeom prst="rect">
            <a:avLst/>
          </a:prstGeom>
          <a:noFill/>
        </p:spPr>
        <p:txBody>
          <a:bodyPr wrap="square" rtlCol="0">
            <a:spAutoFit/>
          </a:bodyPr>
          <a:lstStyle/>
          <a:p>
            <a:r>
              <a:rPr lang="fr-FR" dirty="0" smtClean="0"/>
              <a:t>16</a:t>
            </a:r>
            <a:r>
              <a:rPr lang="fr-FR" baseline="0" dirty="0" smtClean="0"/>
              <a:t> avril </a:t>
            </a:r>
            <a:r>
              <a:rPr lang="fr-FR" dirty="0" smtClean="0"/>
              <a:t>2019. Diapo n°</a:t>
            </a:r>
            <a:fld id="{1778BEDE-78CF-47DA-AB13-426A310BE7D8}" type="slidenum">
              <a:rPr lang="fr-FR" smtClean="0"/>
              <a:t>‹N°›</a:t>
            </a:fld>
            <a:r>
              <a:rPr lang="fr-FR" dirty="0" smtClean="0"/>
              <a:t>. </a:t>
            </a:r>
            <a:endParaRPr lang="fr-FR" dirty="0"/>
          </a:p>
        </p:txBody>
      </p:sp>
    </p:spTree>
    <p:extLst>
      <p:ext uri="{BB962C8B-B14F-4D97-AF65-F5344CB8AC3E}">
        <p14:creationId xmlns:p14="http://schemas.microsoft.com/office/powerpoint/2010/main" val="428108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2521" y="1484785"/>
            <a:ext cx="9001000" cy="4641380"/>
          </a:xfrm>
          <a:prstGeom prst="rect">
            <a:avLst/>
          </a:prstGeom>
        </p:spPr>
        <p:txBody>
          <a:bodyPr>
            <a:normAutofit/>
          </a:bodyPr>
          <a:lstStyle>
            <a:lvl1pPr>
              <a:buClr>
                <a:srgbClr val="8A1467"/>
              </a:buClr>
              <a:defRPr sz="3200">
                <a:solidFill>
                  <a:srgbClr val="1C1C1C"/>
                </a:solidFill>
                <a:latin typeface="+mn-lt"/>
                <a:cs typeface="Arial" panose="020B0604020202020204" pitchFamily="34" charset="0"/>
              </a:defRPr>
            </a:lvl1pPr>
            <a:lvl2pPr>
              <a:buClr>
                <a:srgbClr val="1D4896"/>
              </a:buClr>
              <a:defRPr sz="2800">
                <a:solidFill>
                  <a:srgbClr val="1C1C1C"/>
                </a:solidFill>
                <a:latin typeface="+mn-lt"/>
                <a:cs typeface="Arial" panose="020B0604020202020204" pitchFamily="34" charset="0"/>
              </a:defRPr>
            </a:lvl2pPr>
            <a:lvl3pPr marL="1143000" indent="-228600">
              <a:buClr>
                <a:srgbClr val="DE362D"/>
              </a:buClr>
              <a:buFont typeface="Courier New" panose="02070309020205020404" pitchFamily="49" charset="0"/>
              <a:buChar char="o"/>
              <a:defRPr sz="2400">
                <a:solidFill>
                  <a:srgbClr val="1C1C1C"/>
                </a:solidFill>
                <a:latin typeface="+mn-lt"/>
                <a:cs typeface="Arial" panose="020B0604020202020204" pitchFamily="34" charset="0"/>
              </a:defRPr>
            </a:lvl3pPr>
            <a:lvl4pPr>
              <a:defRPr sz="2000">
                <a:solidFill>
                  <a:srgbClr val="1C1C1C"/>
                </a:solidFill>
                <a:latin typeface="+mn-lt"/>
                <a:cs typeface="Arial" panose="020B0604020202020204" pitchFamily="34" charset="0"/>
              </a:defRPr>
            </a:lvl4pPr>
            <a:lvl5pPr>
              <a:defRPr sz="2000">
                <a:solidFill>
                  <a:srgbClr val="1C1C1C"/>
                </a:solidFill>
                <a:latin typeface="+mn-lt"/>
                <a:cs typeface="Arial" panose="020B060402020202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 name="Titre 1"/>
          <p:cNvSpPr>
            <a:spLocks noGrp="1"/>
          </p:cNvSpPr>
          <p:nvPr>
            <p:ph type="title"/>
          </p:nvPr>
        </p:nvSpPr>
        <p:spPr>
          <a:xfrm>
            <a:off x="1315845" y="116632"/>
            <a:ext cx="7292897" cy="936104"/>
          </a:xfrm>
          <a:prstGeom prst="rect">
            <a:avLst/>
          </a:prstGeom>
        </p:spPr>
        <p:txBody>
          <a:bodyPr>
            <a:normAutofit/>
          </a:bodyPr>
          <a:lstStyle>
            <a:lvl1pPr algn="ctr">
              <a:defRPr sz="4600" b="0">
                <a:solidFill>
                  <a:srgbClr val="1C1C1C"/>
                </a:solidFill>
                <a:latin typeface="+mj-lt"/>
                <a:cs typeface="Arial" panose="020B0604020202020204" pitchFamily="34" charset="0"/>
              </a:defRPr>
            </a:lvl1pPr>
          </a:lstStyle>
          <a:p>
            <a:r>
              <a:rPr lang="fr-FR" dirty="0" smtClean="0"/>
              <a:t>Modifiez le style du titre</a:t>
            </a:r>
            <a:endParaRPr lang="fr-FR"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1523874" cy="1517779"/>
          </a:xfrm>
          <a:prstGeom prst="rect">
            <a:avLst/>
          </a:prstGeom>
        </p:spPr>
      </p:pic>
      <p:pic>
        <p:nvPicPr>
          <p:cNvPr id="9" name="Picture 3" descr="C:\Isaline Documents\_logos\Logo DINSIC Marianne pixels\LOGO-MARIANNE-DINSI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753214" y="138934"/>
            <a:ext cx="925252" cy="925252"/>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userDrawn="1"/>
        </p:nvSpPr>
        <p:spPr>
          <a:xfrm>
            <a:off x="6222380" y="6289288"/>
            <a:ext cx="3434577" cy="369332"/>
          </a:xfrm>
          <a:prstGeom prst="rect">
            <a:avLst/>
          </a:prstGeom>
          <a:noFill/>
        </p:spPr>
        <p:txBody>
          <a:bodyPr wrap="square" rtlCol="0">
            <a:spAutoFit/>
          </a:bodyPr>
          <a:lstStyle/>
          <a:p>
            <a:r>
              <a:rPr lang="fr-FR" dirty="0" smtClean="0"/>
              <a:t>5 novembre 2019. Diapo n°</a:t>
            </a:r>
            <a:fld id="{1778BEDE-78CF-47DA-AB13-426A310BE7D8}" type="slidenum">
              <a:rPr lang="fr-FR" smtClean="0"/>
              <a:t>‹N°›</a:t>
            </a:fld>
            <a:r>
              <a:rPr lang="fr-FR" dirty="0" smtClean="0"/>
              <a:t>. </a:t>
            </a:r>
            <a:endParaRPr lang="fr-FR" dirty="0"/>
          </a:p>
        </p:txBody>
      </p:sp>
    </p:spTree>
    <p:extLst>
      <p:ext uri="{BB962C8B-B14F-4D97-AF65-F5344CB8AC3E}">
        <p14:creationId xmlns:p14="http://schemas.microsoft.com/office/powerpoint/2010/main" val="71452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5" name="Espace réservé du contenu 2"/>
          <p:cNvSpPr>
            <a:spLocks noGrp="1"/>
          </p:cNvSpPr>
          <p:nvPr>
            <p:ph idx="1"/>
          </p:nvPr>
        </p:nvSpPr>
        <p:spPr>
          <a:xfrm>
            <a:off x="659817" y="1595933"/>
            <a:ext cx="4464496" cy="4569373"/>
          </a:xfrm>
          <a:prstGeom prst="rect">
            <a:avLst/>
          </a:prstGeom>
        </p:spPr>
        <p:txBody>
          <a:bodyPr>
            <a:normAutofit/>
          </a:bodyPr>
          <a:lstStyle>
            <a:lvl1pPr>
              <a:buClr>
                <a:srgbClr val="8A1467"/>
              </a:buClr>
              <a:defRPr sz="2400">
                <a:solidFill>
                  <a:srgbClr val="8A1467"/>
                </a:solidFill>
                <a:latin typeface="Century Gothic" panose="020B0502020202020204" pitchFamily="34" charset="0"/>
                <a:cs typeface="Arial" panose="020B0604020202020204" pitchFamily="34" charset="0"/>
              </a:defRPr>
            </a:lvl1pPr>
            <a:lvl2pPr>
              <a:buClr>
                <a:srgbClr val="1D4896"/>
              </a:buClr>
              <a:defRPr sz="2000">
                <a:solidFill>
                  <a:srgbClr val="1D4896"/>
                </a:solidFill>
                <a:latin typeface="Century Gothic" panose="020B0502020202020204" pitchFamily="34" charset="0"/>
                <a:cs typeface="Arial" panose="020B0604020202020204" pitchFamily="34" charset="0"/>
              </a:defRPr>
            </a:lvl2pPr>
            <a:lvl3pPr marL="1143000" indent="-228600">
              <a:buClr>
                <a:srgbClr val="DE362D"/>
              </a:buClr>
              <a:buFont typeface="Courier New" panose="02070309020205020404" pitchFamily="49" charset="0"/>
              <a:buChar char="o"/>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6" name="Espace réservé du contenu 2"/>
          <p:cNvSpPr>
            <a:spLocks noGrp="1"/>
          </p:cNvSpPr>
          <p:nvPr>
            <p:ph idx="13"/>
          </p:nvPr>
        </p:nvSpPr>
        <p:spPr>
          <a:xfrm>
            <a:off x="5227385" y="1595933"/>
            <a:ext cx="4464496" cy="4569373"/>
          </a:xfrm>
          <a:prstGeom prst="rect">
            <a:avLst/>
          </a:prstGeom>
        </p:spPr>
        <p:txBody>
          <a:bodyPr>
            <a:normAutofit/>
          </a:bodyPr>
          <a:lstStyle>
            <a:lvl1pPr>
              <a:buClr>
                <a:srgbClr val="8A1467"/>
              </a:buClr>
              <a:defRPr sz="2400">
                <a:solidFill>
                  <a:srgbClr val="8A1467"/>
                </a:solidFill>
                <a:latin typeface="Century Gothic" panose="020B0502020202020204" pitchFamily="34" charset="0"/>
                <a:cs typeface="Arial" panose="020B0604020202020204" pitchFamily="34" charset="0"/>
              </a:defRPr>
            </a:lvl1pPr>
            <a:lvl2pPr>
              <a:buClr>
                <a:srgbClr val="1D4896"/>
              </a:buClr>
              <a:defRPr sz="2000">
                <a:solidFill>
                  <a:srgbClr val="1D4896"/>
                </a:solidFill>
                <a:latin typeface="Century Gothic" panose="020B0502020202020204" pitchFamily="34" charset="0"/>
                <a:cs typeface="Arial" panose="020B0604020202020204" pitchFamily="34" charset="0"/>
              </a:defRPr>
            </a:lvl2pPr>
            <a:lvl3pPr marL="1143000" indent="-228600">
              <a:buClr>
                <a:srgbClr val="DE362D"/>
              </a:buClr>
              <a:buFont typeface="Courier New" panose="02070309020205020404" pitchFamily="49" charset="0"/>
              <a:buChar char="o"/>
              <a:defRPr sz="1800">
                <a:latin typeface="Century Gothic" panose="020B0502020202020204" pitchFamily="34" charset="0"/>
                <a:cs typeface="Arial" panose="020B0604020202020204" pitchFamily="34" charset="0"/>
              </a:defRPr>
            </a:lvl3pPr>
            <a:lvl4pPr>
              <a:defRPr sz="1600">
                <a:latin typeface="Century Gothic" panose="020B0502020202020204" pitchFamily="34" charset="0"/>
                <a:cs typeface="Arial" panose="020B0604020202020204" pitchFamily="34" charset="0"/>
              </a:defRPr>
            </a:lvl4pPr>
            <a:lvl5pPr>
              <a:defRPr sz="1600">
                <a:latin typeface="Century Gothic" panose="020B0502020202020204" pitchFamily="34" charset="0"/>
                <a:cs typeface="Arial" panose="020B060402020202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Titre 1"/>
          <p:cNvSpPr>
            <a:spLocks noGrp="1"/>
          </p:cNvSpPr>
          <p:nvPr>
            <p:ph type="title"/>
          </p:nvPr>
        </p:nvSpPr>
        <p:spPr>
          <a:xfrm>
            <a:off x="1315845" y="116632"/>
            <a:ext cx="7292897" cy="936104"/>
          </a:xfrm>
          <a:prstGeom prst="rect">
            <a:avLst/>
          </a:prstGeom>
        </p:spPr>
        <p:txBody>
          <a:bodyPr>
            <a:normAutofit/>
          </a:bodyPr>
          <a:lstStyle>
            <a:lvl1pPr algn="l">
              <a:defRPr sz="3200" b="0">
                <a:solidFill>
                  <a:schemeClr val="bg1">
                    <a:lumMod val="50000"/>
                  </a:schemeClr>
                </a:solidFill>
                <a:latin typeface="+mj-lt"/>
                <a:cs typeface="Arial" panose="020B0604020202020204" pitchFamily="34" charset="0"/>
              </a:defRPr>
            </a:lvl1pPr>
          </a:lstStyle>
          <a:p>
            <a:r>
              <a:rPr lang="fr-FR" dirty="0" smtClean="0"/>
              <a:t>Modifiez le style du titre</a:t>
            </a:r>
            <a:endParaRPr lang="fr-FR" dirty="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1523874" cy="1517779"/>
          </a:xfrm>
          <a:prstGeom prst="rect">
            <a:avLst/>
          </a:prstGeom>
        </p:spPr>
      </p:pic>
      <p:pic>
        <p:nvPicPr>
          <p:cNvPr id="11" name="Picture 3" descr="C:\Isaline Documents\_logos\Logo DINSIC Marianne pixels\LOGO-MARIANNE-DINSI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753214" y="138934"/>
            <a:ext cx="925252" cy="92525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userDrawn="1"/>
        </p:nvSpPr>
        <p:spPr>
          <a:xfrm>
            <a:off x="6222380" y="6289289"/>
            <a:ext cx="3434577" cy="369332"/>
          </a:xfrm>
          <a:prstGeom prst="rect">
            <a:avLst/>
          </a:prstGeom>
          <a:noFill/>
        </p:spPr>
        <p:txBody>
          <a:bodyPr wrap="square" rtlCol="0">
            <a:spAutoFit/>
          </a:bodyPr>
          <a:lstStyle/>
          <a:p>
            <a:r>
              <a:rPr lang="fr-FR" dirty="0" smtClean="0"/>
              <a:t>13 novembre 2018 . Diapo n°</a:t>
            </a:r>
            <a:fld id="{1778BEDE-78CF-47DA-AB13-426A310BE7D8}" type="slidenum">
              <a:rPr lang="fr-FR" smtClean="0"/>
              <a:t>‹N°›</a:t>
            </a:fld>
            <a:r>
              <a:rPr lang="fr-FR" dirty="0" smtClean="0"/>
              <a:t>. </a:t>
            </a:r>
            <a:endParaRPr lang="fr-FR" dirty="0"/>
          </a:p>
        </p:txBody>
      </p:sp>
    </p:spTree>
    <p:extLst>
      <p:ext uri="{BB962C8B-B14F-4D97-AF65-F5344CB8AC3E}">
        <p14:creationId xmlns:p14="http://schemas.microsoft.com/office/powerpoint/2010/main" val="151935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15" name="Titre 1"/>
          <p:cNvSpPr>
            <a:spLocks noGrp="1"/>
          </p:cNvSpPr>
          <p:nvPr>
            <p:ph type="title"/>
          </p:nvPr>
        </p:nvSpPr>
        <p:spPr>
          <a:xfrm>
            <a:off x="1360449" y="116632"/>
            <a:ext cx="7649002" cy="936104"/>
          </a:xfrm>
          <a:prstGeom prst="rect">
            <a:avLst/>
          </a:prstGeom>
        </p:spPr>
        <p:txBody>
          <a:bodyPr>
            <a:normAutofit/>
          </a:bodyPr>
          <a:lstStyle>
            <a:lvl1pPr algn="l">
              <a:defRPr sz="3200" b="0">
                <a:solidFill>
                  <a:schemeClr val="bg1">
                    <a:lumMod val="50000"/>
                  </a:schemeClr>
                </a:solidFill>
                <a:latin typeface="+mj-lt"/>
                <a:cs typeface="Arial" panose="020B0604020202020204" pitchFamily="34" charset="0"/>
              </a:defRPr>
            </a:lvl1pPr>
          </a:lstStyle>
          <a:p>
            <a:r>
              <a:rPr lang="fr-FR" dirty="0" smtClean="0"/>
              <a:t>Modifiez le style du titre</a:t>
            </a:r>
            <a:endParaRPr lang="fr-FR" dirty="0"/>
          </a:p>
        </p:txBody>
      </p:sp>
      <p:sp>
        <p:nvSpPr>
          <p:cNvPr id="6" name="Espace réservé du numéro de diapositive 5"/>
          <p:cNvSpPr>
            <a:spLocks noGrp="1"/>
          </p:cNvSpPr>
          <p:nvPr>
            <p:ph type="sldNum" sz="quarter" idx="12"/>
          </p:nvPr>
        </p:nvSpPr>
        <p:spPr>
          <a:xfrm>
            <a:off x="5961112" y="6520261"/>
            <a:ext cx="2311400" cy="365125"/>
          </a:xfrm>
          <a:prstGeom prst="rect">
            <a:avLst/>
          </a:prstGeom>
        </p:spPr>
        <p:txBody>
          <a:bodyPr/>
          <a:lstStyle>
            <a:lvl1pPr algn="r">
              <a:defRPr sz="1200">
                <a:solidFill>
                  <a:schemeClr val="bg1"/>
                </a:solidFill>
                <a:latin typeface="Century Gothic" panose="020B0502020202020204" pitchFamily="34" charset="0"/>
                <a:cs typeface="Arial" panose="020B0604020202020204" pitchFamily="34" charset="0"/>
              </a:defRPr>
            </a:lvl1pPr>
          </a:lstStyle>
          <a:p>
            <a:fld id="{62CABD59-9D15-4AA9-BA4D-C63BF0DE0096}" type="slidenum">
              <a:rPr lang="fr-FR" smtClean="0"/>
              <a:pPr/>
              <a:t>‹N°›</a:t>
            </a:fld>
            <a:endParaRPr lang="fr-FR" dirty="0"/>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1523874" cy="1517779"/>
          </a:xfrm>
          <a:prstGeom prst="rect">
            <a:avLst/>
          </a:prstGeom>
        </p:spPr>
      </p:pic>
      <p:pic>
        <p:nvPicPr>
          <p:cNvPr id="8" name="Picture 3" descr="C:\Isaline Documents\_logos\Logo DINSIC Marianne pixels\LOGO-MARIANNE-DINSI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753214" y="138934"/>
            <a:ext cx="925252" cy="925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89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 tableau">
    <p:spTree>
      <p:nvGrpSpPr>
        <p:cNvPr id="1" name=""/>
        <p:cNvGrpSpPr/>
        <p:nvPr/>
      </p:nvGrpSpPr>
      <p:grpSpPr>
        <a:xfrm>
          <a:off x="0" y="0"/>
          <a:ext cx="0" cy="0"/>
          <a:chOff x="0" y="0"/>
          <a:chExt cx="0" cy="0"/>
        </a:xfrm>
      </p:grpSpPr>
      <p:sp>
        <p:nvSpPr>
          <p:cNvPr id="15" name="Titre 1"/>
          <p:cNvSpPr>
            <a:spLocks noGrp="1"/>
          </p:cNvSpPr>
          <p:nvPr>
            <p:ph type="title"/>
          </p:nvPr>
        </p:nvSpPr>
        <p:spPr>
          <a:xfrm>
            <a:off x="632521" y="116632"/>
            <a:ext cx="8376931" cy="936104"/>
          </a:xfrm>
          <a:prstGeom prst="rect">
            <a:avLst/>
          </a:prstGeom>
        </p:spPr>
        <p:txBody>
          <a:bodyPr>
            <a:normAutofit/>
          </a:bodyPr>
          <a:lstStyle>
            <a:lvl1pPr algn="l">
              <a:defRPr sz="3200" b="0">
                <a:solidFill>
                  <a:srgbClr val="1D4896"/>
                </a:solidFill>
                <a:latin typeface="Century Gothic" panose="020B0502020202020204" pitchFamily="34" charset="0"/>
                <a:cs typeface="Arial" panose="020B0604020202020204" pitchFamily="34" charset="0"/>
              </a:defRPr>
            </a:lvl1pPr>
          </a:lstStyle>
          <a:p>
            <a:r>
              <a:rPr lang="fr-FR" dirty="0" smtClean="0"/>
              <a:t>Modifiez le style du titre</a:t>
            </a:r>
            <a:endParaRPr lang="fr-FR" dirty="0"/>
          </a:p>
        </p:txBody>
      </p:sp>
      <p:sp>
        <p:nvSpPr>
          <p:cNvPr id="7" name="Espace réservé du numéro de diapositive 5"/>
          <p:cNvSpPr>
            <a:spLocks noGrp="1"/>
          </p:cNvSpPr>
          <p:nvPr>
            <p:ph type="sldNum" sz="quarter" idx="12"/>
          </p:nvPr>
        </p:nvSpPr>
        <p:spPr>
          <a:xfrm>
            <a:off x="5961112" y="6520261"/>
            <a:ext cx="2311400" cy="365125"/>
          </a:xfrm>
          <a:prstGeom prst="rect">
            <a:avLst/>
          </a:prstGeom>
        </p:spPr>
        <p:txBody>
          <a:bodyPr/>
          <a:lstStyle>
            <a:lvl1pPr algn="r">
              <a:defRPr sz="1200">
                <a:solidFill>
                  <a:schemeClr val="bg1"/>
                </a:solidFill>
                <a:latin typeface="Century Gothic" panose="020B0502020202020204" pitchFamily="34" charset="0"/>
                <a:cs typeface="Arial" panose="020B0604020202020204" pitchFamily="34" charset="0"/>
              </a:defRPr>
            </a:lvl1pPr>
          </a:lstStyle>
          <a:p>
            <a:fld id="{62CABD59-9D15-4AA9-BA4D-C63BF0DE0096}" type="slidenum">
              <a:rPr lang="fr-FR" smtClean="0"/>
              <a:pPr/>
              <a:t>‹N°›</a:t>
            </a:fld>
            <a:endParaRPr lang="fr-FR" dirty="0"/>
          </a:p>
        </p:txBody>
      </p:sp>
      <p:sp>
        <p:nvSpPr>
          <p:cNvPr id="4" name="Espace réservé du tableau 3"/>
          <p:cNvSpPr>
            <a:spLocks noGrp="1"/>
          </p:cNvSpPr>
          <p:nvPr>
            <p:ph type="tbl" sz="quarter" idx="13"/>
          </p:nvPr>
        </p:nvSpPr>
        <p:spPr>
          <a:xfrm>
            <a:off x="1423988" y="1700215"/>
            <a:ext cx="7129462" cy="4321175"/>
          </a:xfrm>
          <a:prstGeom prst="rect">
            <a:avLst/>
          </a:prstGeom>
        </p:spPr>
        <p:txBody>
          <a:bodyPr/>
          <a:lstStyle>
            <a:lvl1pPr marL="0" indent="0">
              <a:buNone/>
              <a:defRPr/>
            </a:lvl1pPr>
          </a:lstStyle>
          <a:p>
            <a:endParaRPr lang="fr-FR" dirty="0"/>
          </a:p>
        </p:txBody>
      </p:sp>
    </p:spTree>
    <p:extLst>
      <p:ext uri="{BB962C8B-B14F-4D97-AF65-F5344CB8AC3E}">
        <p14:creationId xmlns:p14="http://schemas.microsoft.com/office/powerpoint/2010/main" val="394664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 image">
    <p:spTree>
      <p:nvGrpSpPr>
        <p:cNvPr id="1" name=""/>
        <p:cNvGrpSpPr/>
        <p:nvPr/>
      </p:nvGrpSpPr>
      <p:grpSpPr>
        <a:xfrm>
          <a:off x="0" y="0"/>
          <a:ext cx="0" cy="0"/>
          <a:chOff x="0" y="0"/>
          <a:chExt cx="0" cy="0"/>
        </a:xfrm>
      </p:grpSpPr>
      <p:sp>
        <p:nvSpPr>
          <p:cNvPr id="16" name="Titre 1"/>
          <p:cNvSpPr>
            <a:spLocks noGrp="1"/>
          </p:cNvSpPr>
          <p:nvPr>
            <p:ph type="title"/>
          </p:nvPr>
        </p:nvSpPr>
        <p:spPr>
          <a:xfrm>
            <a:off x="632521" y="116632"/>
            <a:ext cx="8376931" cy="936104"/>
          </a:xfrm>
          <a:prstGeom prst="rect">
            <a:avLst/>
          </a:prstGeom>
        </p:spPr>
        <p:txBody>
          <a:bodyPr>
            <a:normAutofit/>
          </a:bodyPr>
          <a:lstStyle>
            <a:lvl1pPr algn="l">
              <a:defRPr sz="3200" b="0">
                <a:solidFill>
                  <a:srgbClr val="1D4896"/>
                </a:solidFill>
                <a:latin typeface="Century Gothic" panose="020B0502020202020204" pitchFamily="34" charset="0"/>
                <a:cs typeface="Arial" panose="020B0604020202020204" pitchFamily="34" charset="0"/>
              </a:defRPr>
            </a:lvl1pPr>
          </a:lstStyle>
          <a:p>
            <a:r>
              <a:rPr lang="fr-FR" dirty="0" smtClean="0"/>
              <a:t>Modifiez le style du titre</a:t>
            </a:r>
            <a:endParaRPr lang="fr-FR" dirty="0"/>
          </a:p>
        </p:txBody>
      </p:sp>
      <p:sp>
        <p:nvSpPr>
          <p:cNvPr id="11" name="Espace réservé pour une image  2"/>
          <p:cNvSpPr>
            <a:spLocks noGrp="1"/>
          </p:cNvSpPr>
          <p:nvPr>
            <p:ph type="pic" idx="1"/>
          </p:nvPr>
        </p:nvSpPr>
        <p:spPr>
          <a:xfrm>
            <a:off x="2144688" y="1844824"/>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7" name="Espace réservé du numéro de diapositive 5"/>
          <p:cNvSpPr>
            <a:spLocks noGrp="1"/>
          </p:cNvSpPr>
          <p:nvPr>
            <p:ph type="sldNum" sz="quarter" idx="12"/>
          </p:nvPr>
        </p:nvSpPr>
        <p:spPr>
          <a:xfrm>
            <a:off x="5961112" y="6520261"/>
            <a:ext cx="2311400" cy="365125"/>
          </a:xfrm>
          <a:prstGeom prst="rect">
            <a:avLst/>
          </a:prstGeom>
        </p:spPr>
        <p:txBody>
          <a:bodyPr/>
          <a:lstStyle>
            <a:lvl1pPr algn="r">
              <a:defRPr sz="1200">
                <a:solidFill>
                  <a:schemeClr val="bg1"/>
                </a:solidFill>
                <a:latin typeface="Century Gothic" panose="020B0502020202020204" pitchFamily="34" charset="0"/>
                <a:cs typeface="Arial" panose="020B0604020202020204" pitchFamily="34" charset="0"/>
              </a:defRPr>
            </a:lvl1pPr>
          </a:lstStyle>
          <a:p>
            <a:fld id="{62CABD59-9D15-4AA9-BA4D-C63BF0DE0096}" type="slidenum">
              <a:rPr lang="fr-FR" smtClean="0"/>
              <a:pPr/>
              <a:t>‹N°›</a:t>
            </a:fld>
            <a:endParaRPr lang="fr-FR" dirty="0"/>
          </a:p>
        </p:txBody>
      </p:sp>
    </p:spTree>
    <p:extLst>
      <p:ext uri="{BB962C8B-B14F-4D97-AF65-F5344CB8AC3E}">
        <p14:creationId xmlns:p14="http://schemas.microsoft.com/office/powerpoint/2010/main" val="1546652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80142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2" r:id="rId4"/>
    <p:sldLayoutId id="2147483654" r:id="rId5"/>
    <p:sldLayoutId id="2147483661" r:id="rId6"/>
    <p:sldLayoutId id="2147483660"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www.fonction-publique.gouv.fr/ministre/presse/discours-155"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www.fonction-publique.gouv.fr/ministre/presse/discours-38"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references.modernisation.gouv.fr/cerfa-numerique" TargetMode="External"/><Relationship Id="rId2" Type="http://schemas.openxmlformats.org/officeDocument/2006/relationships/hyperlink" Target="https://www.numerique.gouv.fr/publications/dix-principe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vie-publique.fr/1272-observatoire-national-de-la-pauvrete-et-de-lexclusion-sociale"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fonction-publique.gouv.fr/archives/home20051107/communications/dossiers-presse/archives/cosla_05mars02.pdf" TargetMode="External"/><Relationship Id="rId2" Type="http://schemas.openxmlformats.org/officeDocument/2006/relationships/hyperlink" Target="https://fr.wikipedia.org/wiki/Pierre_Encrev%C3%A9"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lajauneetlarouge.com/article/la-simplification-du-langage-administratif#.ViThJWOQP2k" TargetMode="External"/><Relationship Id="rId2" Type="http://schemas.openxmlformats.org/officeDocument/2006/relationships/hyperlink" Target="https://www.modernisation.gouv.fr/sites/default/files/fichiers-attaches/guide_de_la_redaction_administrative.pdf" TargetMode="Externa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www.journaldunet.com/0205/020506lara.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modernisation.gouv.fr/sites/default/files/fichiers-attaches/guide_de_la_redaction_administrative.pdf"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lajauneetlarouge.com/article/la-simplification-du-langage-administratif#.ViThJWOQP2k" TargetMode="External"/><Relationship Id="rId2" Type="http://schemas.openxmlformats.org/officeDocument/2006/relationships/hyperlink" Target="https://references.modernisation.gouv.fr/sites/default/files/Lexique%20administratif%20langage%20clair%202004.pdf" TargetMode="External"/><Relationship Id="rId1" Type="http://schemas.openxmlformats.org/officeDocument/2006/relationships/slideLayout" Target="../slideLayouts/slideLayout3.xml"/><Relationship Id="rId4" Type="http://schemas.openxmlformats.org/officeDocument/2006/relationships/hyperlink" Target="http://www.journaldunet.com/0205/020506lara.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references.modernisation.gouv.fr/sites/default/files/Lexique%20administratif%20langage%20clair%202004.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references.modernisation.gouv.fr/sites/default/files/Lexique%20administratif%20langage%20clair%202004.pdf" TargetMode="Externa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www.journaldunet.com/0205/020506lara.shtml" TargetMode="External"/><Relationship Id="rId2" Type="http://schemas.openxmlformats.org/officeDocument/2006/relationships/hyperlink" Target="http://www.lajauneetlarouge.com/article/la-simplification-du-langage-administratif#.ViThJWOQP2k"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86594" y="1416413"/>
            <a:ext cx="5322591" cy="4124578"/>
          </a:xfrm>
        </p:spPr>
        <p:txBody>
          <a:bodyPr>
            <a:normAutofit fontScale="90000"/>
          </a:bodyPr>
          <a:lstStyle/>
          <a:p>
            <a:r>
              <a:rPr lang="fr-FR" sz="4900" dirty="0" smtClean="0">
                <a:solidFill>
                  <a:srgbClr val="1C1C1C"/>
                </a:solidFill>
              </a:rPr>
              <a:t>La </a:t>
            </a:r>
            <a:r>
              <a:rPr lang="fr-FR" sz="4900" dirty="0">
                <a:solidFill>
                  <a:srgbClr val="1C1C1C"/>
                </a:solidFill>
              </a:rPr>
              <a:t>simplification du langage administratif </a:t>
            </a:r>
            <a:r>
              <a:rPr lang="fr-FR" sz="4900" dirty="0" smtClean="0">
                <a:solidFill>
                  <a:srgbClr val="1C1C1C"/>
                </a:solidFill>
              </a:rPr>
              <a:t>dans les années 2000</a:t>
            </a:r>
            <a:r>
              <a:rPr lang="fr-FR" sz="1300" dirty="0" smtClean="0"/>
              <a:t/>
            </a:r>
            <a:br>
              <a:rPr lang="fr-FR" sz="1300" dirty="0" smtClean="0"/>
            </a:br>
            <a:r>
              <a:rPr lang="fr-FR" sz="1300" dirty="0" smtClean="0"/>
              <a:t/>
            </a:r>
            <a:br>
              <a:rPr lang="fr-FR" sz="1300" dirty="0" smtClean="0"/>
            </a:br>
            <a:r>
              <a:rPr lang="fr-FR" sz="2400" b="0" dirty="0">
                <a:solidFill>
                  <a:srgbClr val="1C1C1C"/>
                </a:solidFill>
              </a:rPr>
              <a:t>Bénédicte </a:t>
            </a:r>
            <a:r>
              <a:rPr lang="fr-FR" sz="2400" b="0" dirty="0" smtClean="0">
                <a:solidFill>
                  <a:srgbClr val="1C1C1C"/>
                </a:solidFill>
              </a:rPr>
              <a:t>Roullier,</a:t>
            </a:r>
            <a:br>
              <a:rPr lang="fr-FR" sz="2400" b="0" dirty="0" smtClean="0">
                <a:solidFill>
                  <a:srgbClr val="1C1C1C"/>
                </a:solidFill>
              </a:rPr>
            </a:br>
            <a:r>
              <a:rPr lang="fr-FR" sz="2400" b="0" dirty="0" smtClean="0">
                <a:solidFill>
                  <a:srgbClr val="1C1C1C"/>
                </a:solidFill>
              </a:rPr>
              <a:t>Di</a:t>
            </a:r>
            <a:r>
              <a:rPr lang="fr-FR" sz="2400" b="0" dirty="0" smtClean="0">
                <a:solidFill>
                  <a:srgbClr val="1C1C1C"/>
                </a:solidFill>
              </a:rPr>
              <a:t>rection </a:t>
            </a:r>
            <a:r>
              <a:rPr lang="fr-FR" sz="2400" b="0" dirty="0" smtClean="0">
                <a:solidFill>
                  <a:srgbClr val="1C1C1C"/>
                </a:solidFill>
              </a:rPr>
              <a:t>interministérielle du numérique</a:t>
            </a:r>
            <a:r>
              <a:rPr lang="fr-FR" sz="3600" b="0" dirty="0" smtClean="0"/>
              <a:t> </a:t>
            </a:r>
            <a:r>
              <a:rPr lang="fr-FR" sz="1800" b="0" dirty="0">
                <a:solidFill>
                  <a:srgbClr val="003783"/>
                </a:solidFill>
              </a:rPr>
              <a:t/>
            </a:r>
            <a:br>
              <a:rPr lang="fr-FR" sz="1800" b="0" dirty="0">
                <a:solidFill>
                  <a:srgbClr val="003783"/>
                </a:solidFill>
              </a:rPr>
            </a:br>
            <a:endParaRPr lang="fr-FR" b="0" dirty="0"/>
          </a:p>
        </p:txBody>
      </p:sp>
      <p:sp>
        <p:nvSpPr>
          <p:cNvPr id="4" name="Sous-titre 3"/>
          <p:cNvSpPr>
            <a:spLocks noGrp="1"/>
          </p:cNvSpPr>
          <p:nvPr>
            <p:ph type="subTitle" idx="1"/>
          </p:nvPr>
        </p:nvSpPr>
        <p:spPr>
          <a:xfrm>
            <a:off x="1241989" y="5575606"/>
            <a:ext cx="5322591" cy="914034"/>
          </a:xfrm>
        </p:spPr>
        <p:txBody>
          <a:bodyPr>
            <a:normAutofit/>
          </a:bodyPr>
          <a:lstStyle/>
          <a:p>
            <a:endParaRPr lang="fr-FR" sz="2300" dirty="0"/>
          </a:p>
        </p:txBody>
      </p:sp>
    </p:spTree>
    <p:extLst>
      <p:ext uri="{BB962C8B-B14F-4D97-AF65-F5344CB8AC3E}">
        <p14:creationId xmlns:p14="http://schemas.microsoft.com/office/powerpoint/2010/main" val="2925310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Lexique d’aide à la rédaction administrative - LARA</a:t>
            </a:r>
            <a:endParaRPr lang="fr-FR" dirty="0"/>
          </a:p>
        </p:txBody>
      </p:sp>
      <p:sp>
        <p:nvSpPr>
          <p:cNvPr id="4" name="AutoShape 2" descr="Lara_Capture_ecran.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4" descr="Lara_Capture_ecran.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Image 6" descr="Une fenêtre apparaît en surimpression avec la liste des 14 expressions problématiques qui ont été détectées dans le document .doc qui est ouvert dans Microsoft Word." title="Copie d'écran de Microsoft Word avec l'extension LA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470" y="1826286"/>
            <a:ext cx="4725060" cy="3524742"/>
          </a:xfrm>
          <a:prstGeom prst="rect">
            <a:avLst/>
          </a:prstGeom>
        </p:spPr>
      </p:pic>
    </p:spTree>
    <p:extLst>
      <p:ext uri="{BB962C8B-B14F-4D97-AF65-F5344CB8AC3E}">
        <p14:creationId xmlns:p14="http://schemas.microsoft.com/office/powerpoint/2010/main" val="699002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10000"/>
          </a:bodyPr>
          <a:lstStyle/>
          <a:p>
            <a:r>
              <a:rPr lang="fr-FR" dirty="0" smtClean="0"/>
              <a:t>Plus </a:t>
            </a:r>
            <a:r>
              <a:rPr lang="fr-FR" dirty="0"/>
              <a:t>de 10 000 mallettes de la rédaction administrative </a:t>
            </a:r>
            <a:r>
              <a:rPr lang="fr-FR" dirty="0" smtClean="0"/>
              <a:t>ont été envoyées dans </a:t>
            </a:r>
            <a:r>
              <a:rPr lang="fr-FR" dirty="0"/>
              <a:t>les préfectures, les ministères, les caisses d'allocations familiales, les collectivités </a:t>
            </a:r>
            <a:r>
              <a:rPr lang="fr-FR" dirty="0" smtClean="0"/>
              <a:t>locales</a:t>
            </a:r>
            <a:r>
              <a:rPr lang="fr-FR" dirty="0"/>
              <a:t> </a:t>
            </a:r>
            <a:r>
              <a:rPr lang="fr-FR" dirty="0" smtClean="0"/>
              <a:t>avec :</a:t>
            </a:r>
          </a:p>
          <a:p>
            <a:pPr lvl="1"/>
            <a:r>
              <a:rPr lang="fr-FR" dirty="0"/>
              <a:t>l</a:t>
            </a:r>
            <a:r>
              <a:rPr lang="fr-FR" dirty="0" smtClean="0"/>
              <a:t>e guide </a:t>
            </a:r>
            <a:r>
              <a:rPr lang="fr-FR" dirty="0"/>
              <a:t>de la rédaction administrative, </a:t>
            </a:r>
            <a:endParaRPr lang="fr-FR" dirty="0" smtClean="0"/>
          </a:p>
          <a:p>
            <a:pPr lvl="1"/>
            <a:r>
              <a:rPr lang="fr-FR" dirty="0"/>
              <a:t>l</a:t>
            </a:r>
            <a:r>
              <a:rPr lang="fr-FR" dirty="0" smtClean="0"/>
              <a:t>e lexique </a:t>
            </a:r>
            <a:r>
              <a:rPr lang="fr-FR" dirty="0"/>
              <a:t>administratif </a:t>
            </a:r>
            <a:endParaRPr lang="fr-FR" dirty="0" smtClean="0"/>
          </a:p>
          <a:p>
            <a:pPr lvl="1"/>
            <a:r>
              <a:rPr lang="fr-FR" dirty="0" smtClean="0"/>
              <a:t>le logiciel </a:t>
            </a:r>
            <a:r>
              <a:rPr lang="fr-FR" dirty="0"/>
              <a:t>d'aide à la rédaction </a:t>
            </a:r>
            <a:r>
              <a:rPr lang="fr-FR" dirty="0" smtClean="0"/>
              <a:t>administrative</a:t>
            </a:r>
            <a:r>
              <a:rPr lang="fr-FR" dirty="0"/>
              <a:t> </a:t>
            </a:r>
            <a:r>
              <a:rPr lang="fr-FR" dirty="0" smtClean="0"/>
              <a:t>(LARA)</a:t>
            </a:r>
          </a:p>
          <a:p>
            <a:pPr lvl="1"/>
            <a:endParaRPr lang="fr-FR" dirty="0" smtClean="0"/>
          </a:p>
          <a:p>
            <a:pPr marL="0" indent="0">
              <a:buNone/>
            </a:pPr>
            <a:r>
              <a:rPr lang="fr-FR" sz="2600" i="1" dirty="0" smtClean="0"/>
              <a:t>« pour </a:t>
            </a:r>
            <a:r>
              <a:rPr lang="fr-FR" sz="2600" i="1" dirty="0"/>
              <a:t>aider quotidiennement les fonctionnaires à prendre le pli d'un langage plus simple, mieux adapté à leurs interlocuteurs. </a:t>
            </a:r>
            <a:r>
              <a:rPr lang="fr-FR" sz="2600" i="1" dirty="0" smtClean="0"/>
              <a:t>»</a:t>
            </a:r>
          </a:p>
          <a:p>
            <a:pPr marL="0" indent="0">
              <a:buNone/>
            </a:pPr>
            <a:endParaRPr lang="fr-FR" sz="2600" i="1" dirty="0"/>
          </a:p>
          <a:p>
            <a:pPr marL="0" indent="0">
              <a:buNone/>
            </a:pPr>
            <a:r>
              <a:rPr lang="fr-FR" sz="1900" dirty="0"/>
              <a:t>Source : discours de Michel Sapin - Inauguration de la maison des services publics de la Ronde-Couture à Charleville-Mézières 20/03/2002 : </a:t>
            </a:r>
            <a:r>
              <a:rPr lang="fr-FR" sz="1900" dirty="0">
                <a:hlinkClick r:id="rId2"/>
              </a:rPr>
              <a:t>http://www.fonction-publique.gouv.fr/ministre/presse/discours-155</a:t>
            </a:r>
            <a:endParaRPr lang="fr-FR" sz="1900" dirty="0"/>
          </a:p>
          <a:p>
            <a:endParaRPr lang="fr-FR" dirty="0"/>
          </a:p>
        </p:txBody>
      </p:sp>
      <p:sp>
        <p:nvSpPr>
          <p:cNvPr id="3" name="Titre 2"/>
          <p:cNvSpPr>
            <a:spLocks noGrp="1"/>
          </p:cNvSpPr>
          <p:nvPr>
            <p:ph type="title"/>
          </p:nvPr>
        </p:nvSpPr>
        <p:spPr/>
        <p:txBody>
          <a:bodyPr>
            <a:normAutofit/>
          </a:bodyPr>
          <a:lstStyle/>
          <a:p>
            <a:r>
              <a:rPr lang="fr-FR" dirty="0" smtClean="0"/>
              <a:t>Diffusion des outils</a:t>
            </a:r>
            <a:endParaRPr lang="fr-FR" dirty="0"/>
          </a:p>
        </p:txBody>
      </p:sp>
    </p:spTree>
    <p:extLst>
      <p:ext uri="{BB962C8B-B14F-4D97-AF65-F5344CB8AC3E}">
        <p14:creationId xmlns:p14="http://schemas.microsoft.com/office/powerpoint/2010/main" val="614116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10000"/>
          </a:bodyPr>
          <a:lstStyle/>
          <a:p>
            <a:r>
              <a:rPr lang="fr-FR" dirty="0"/>
              <a:t>Le COSLA organise avec les </a:t>
            </a:r>
            <a:r>
              <a:rPr lang="fr-FR" dirty="0" smtClean="0"/>
              <a:t>Sciences-Po Paris </a:t>
            </a:r>
            <a:r>
              <a:rPr lang="fr-FR" dirty="0"/>
              <a:t>et de Province un concours de réécriture de formulaires administratifs. </a:t>
            </a:r>
            <a:endParaRPr lang="fr-FR" dirty="0" smtClean="0"/>
          </a:p>
          <a:p>
            <a:r>
              <a:rPr lang="fr-FR" dirty="0" smtClean="0"/>
              <a:t>Un </a:t>
            </a:r>
            <a:r>
              <a:rPr lang="fr-FR" dirty="0"/>
              <a:t>jury se réunira en juin pour examiner les propositions et récompenser les meilleures d'entre elles.</a:t>
            </a:r>
          </a:p>
          <a:p>
            <a:r>
              <a:rPr lang="fr-FR" dirty="0"/>
              <a:t>Pourquoi réécrire ? Refaire des formulaires n'est pas une action superficielle : car ils sont le premier contact, et souvent le principal contact de nos concitoyens avec l'Etat. Il importe au plus haut point que ce contact soit de bonne qualité ! C'est aussi cela, la réforme de l'Etat.</a:t>
            </a:r>
          </a:p>
          <a:p>
            <a:pPr marL="0" indent="0">
              <a:buNone/>
            </a:pPr>
            <a:endParaRPr lang="fr-FR" sz="2100" dirty="0" smtClean="0"/>
          </a:p>
          <a:p>
            <a:pPr marL="0" indent="0">
              <a:buNone/>
            </a:pPr>
            <a:r>
              <a:rPr lang="fr-FR" sz="1600" dirty="0" smtClean="0"/>
              <a:t>Source </a:t>
            </a:r>
            <a:r>
              <a:rPr lang="fr-FR" sz="1600" dirty="0"/>
              <a:t>: </a:t>
            </a:r>
            <a:endParaRPr lang="fr-FR" sz="1600" dirty="0" smtClean="0"/>
          </a:p>
          <a:p>
            <a:r>
              <a:rPr lang="fr-FR" sz="1600" dirty="0" smtClean="0">
                <a:hlinkClick r:id="rId2"/>
              </a:rPr>
              <a:t>http</a:t>
            </a:r>
            <a:r>
              <a:rPr lang="fr-FR" sz="1600" dirty="0">
                <a:hlinkClick r:id="rId2"/>
              </a:rPr>
              <a:t>://</a:t>
            </a:r>
            <a:r>
              <a:rPr lang="fr-FR" sz="1600" dirty="0" smtClean="0">
                <a:hlinkClick r:id="rId2"/>
              </a:rPr>
              <a:t>www.fonction-publique.gouv.fr/ministre/presse/discours-38</a:t>
            </a:r>
            <a:r>
              <a:rPr lang="fr-FR" sz="1600" dirty="0" smtClean="0"/>
              <a:t> </a:t>
            </a:r>
            <a:endParaRPr lang="fr-FR" sz="1600" dirty="0"/>
          </a:p>
          <a:p>
            <a:endParaRPr lang="fr-FR" dirty="0"/>
          </a:p>
        </p:txBody>
      </p:sp>
      <p:sp>
        <p:nvSpPr>
          <p:cNvPr id="3" name="Titre 2"/>
          <p:cNvSpPr>
            <a:spLocks noGrp="1"/>
          </p:cNvSpPr>
          <p:nvPr>
            <p:ph type="title"/>
          </p:nvPr>
        </p:nvSpPr>
        <p:spPr/>
        <p:txBody>
          <a:bodyPr>
            <a:normAutofit fontScale="90000"/>
          </a:bodyPr>
          <a:lstStyle/>
          <a:p>
            <a:r>
              <a:rPr lang="fr-FR" dirty="0" smtClean="0"/>
              <a:t>Concours de réécriture de formulaires administratifs : 2005</a:t>
            </a:r>
            <a:endParaRPr lang="fr-FR" dirty="0"/>
          </a:p>
        </p:txBody>
      </p:sp>
    </p:spTree>
    <p:extLst>
      <p:ext uri="{BB962C8B-B14F-4D97-AF65-F5344CB8AC3E}">
        <p14:creationId xmlns:p14="http://schemas.microsoft.com/office/powerpoint/2010/main" val="492187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32521" y="1699937"/>
            <a:ext cx="9001000" cy="4641380"/>
          </a:xfrm>
        </p:spPr>
        <p:txBody>
          <a:bodyPr>
            <a:normAutofit fontScale="62500" lnSpcReduction="20000"/>
          </a:bodyPr>
          <a:lstStyle/>
          <a:p>
            <a:pPr marL="0" indent="0">
              <a:buNone/>
            </a:pPr>
            <a:r>
              <a:rPr lang="fr-FR" b="1" dirty="0" smtClean="0"/>
              <a:t>Une démarche administrative en ligne exemplaire ... </a:t>
            </a:r>
          </a:p>
          <a:p>
            <a:pPr marL="0" indent="0">
              <a:buNone/>
            </a:pPr>
            <a:r>
              <a:rPr lang="fr-FR" sz="4000" b="1" dirty="0" smtClean="0">
                <a:solidFill>
                  <a:srgbClr val="FF0000"/>
                </a:solidFill>
              </a:rPr>
              <a:t>utilise </a:t>
            </a:r>
            <a:r>
              <a:rPr lang="fr-FR" sz="4000" b="1" dirty="0">
                <a:solidFill>
                  <a:srgbClr val="FF0000"/>
                </a:solidFill>
              </a:rPr>
              <a:t>un langage clair et </a:t>
            </a:r>
            <a:r>
              <a:rPr lang="fr-FR" sz="4000" b="1" dirty="0" smtClean="0">
                <a:solidFill>
                  <a:srgbClr val="FF0000"/>
                </a:solidFill>
              </a:rPr>
              <a:t>précis (2</a:t>
            </a:r>
            <a:r>
              <a:rPr lang="fr-FR" sz="4000" b="1" baseline="30000" dirty="0" smtClean="0">
                <a:solidFill>
                  <a:srgbClr val="FF0000"/>
                </a:solidFill>
              </a:rPr>
              <a:t>ème</a:t>
            </a:r>
            <a:r>
              <a:rPr lang="fr-FR" sz="4000" b="1" dirty="0" smtClean="0">
                <a:solidFill>
                  <a:srgbClr val="FF0000"/>
                </a:solidFill>
              </a:rPr>
              <a:t> principe)</a:t>
            </a:r>
            <a:endParaRPr lang="fr-FR" sz="4000" b="1" dirty="0">
              <a:solidFill>
                <a:srgbClr val="FF0000"/>
              </a:solidFill>
            </a:endParaRPr>
          </a:p>
          <a:p>
            <a:r>
              <a:rPr lang="fr-FR" dirty="0"/>
              <a:t>Une démarche en ligne exemplaire utilise des mots </a:t>
            </a:r>
            <a:r>
              <a:rPr lang="fr-FR" b="1" dirty="0"/>
              <a:t>compréhensibles par tous</a:t>
            </a:r>
            <a:r>
              <a:rPr lang="fr-FR" dirty="0"/>
              <a:t>.</a:t>
            </a:r>
          </a:p>
          <a:p>
            <a:r>
              <a:rPr lang="fr-FR" dirty="0"/>
              <a:t>Elle </a:t>
            </a:r>
            <a:r>
              <a:rPr lang="fr-FR" b="1" dirty="0"/>
              <a:t>évite le jargon</a:t>
            </a:r>
            <a:r>
              <a:rPr lang="fr-FR" dirty="0"/>
              <a:t> administratif, les termes juridiques, les anglicismes.</a:t>
            </a:r>
          </a:p>
          <a:p>
            <a:r>
              <a:rPr lang="fr-FR" dirty="0"/>
              <a:t>Elle n’utilise </a:t>
            </a:r>
            <a:r>
              <a:rPr lang="fr-FR" b="1" dirty="0"/>
              <a:t>pas de sigles</a:t>
            </a:r>
            <a:r>
              <a:rPr lang="fr-FR" dirty="0"/>
              <a:t> ou les développe.</a:t>
            </a:r>
          </a:p>
          <a:p>
            <a:r>
              <a:rPr lang="fr-FR" dirty="0"/>
              <a:t>Elle respecte les recommandations d’usage de la langue française.</a:t>
            </a:r>
          </a:p>
          <a:p>
            <a:r>
              <a:rPr lang="fr-FR" dirty="0"/>
              <a:t>Elle guide l’usager grâce à des </a:t>
            </a:r>
            <a:r>
              <a:rPr lang="fr-FR" b="1" dirty="0"/>
              <a:t>explications claires</a:t>
            </a:r>
            <a:r>
              <a:rPr lang="fr-FR" dirty="0"/>
              <a:t>, des </a:t>
            </a:r>
            <a:r>
              <a:rPr lang="fr-FR" b="1" dirty="0"/>
              <a:t>termes précis</a:t>
            </a:r>
            <a:r>
              <a:rPr lang="fr-FR" dirty="0"/>
              <a:t> et sans ambiguïtés.</a:t>
            </a:r>
          </a:p>
          <a:p>
            <a:r>
              <a:rPr lang="fr-FR" dirty="0"/>
              <a:t>Sans surprise, elle </a:t>
            </a:r>
            <a:r>
              <a:rPr lang="fr-FR" b="1" dirty="0"/>
              <a:t>annonce dès le début le nombre d’écrans à remplir, le temps estimé, les documents</a:t>
            </a:r>
            <a:r>
              <a:rPr lang="fr-FR" dirty="0"/>
              <a:t> ou données nécessaires et les délais d’instruction</a:t>
            </a:r>
            <a:r>
              <a:rPr lang="fr-FR" dirty="0" smtClean="0"/>
              <a:t>.</a:t>
            </a:r>
          </a:p>
          <a:p>
            <a:endParaRPr lang="fr-FR" dirty="0"/>
          </a:p>
          <a:p>
            <a:pPr marL="0" indent="0">
              <a:buNone/>
            </a:pPr>
            <a:r>
              <a:rPr lang="fr-FR" sz="2600" dirty="0"/>
              <a:t>Source : </a:t>
            </a:r>
            <a:endParaRPr lang="fr-FR" sz="2600" dirty="0" smtClean="0"/>
          </a:p>
          <a:p>
            <a:r>
              <a:rPr lang="fr-FR" sz="2600" dirty="0" smtClean="0">
                <a:hlinkClick r:id="rId2"/>
              </a:rPr>
              <a:t>https</a:t>
            </a:r>
            <a:r>
              <a:rPr lang="fr-FR" sz="2600" dirty="0">
                <a:hlinkClick r:id="rId2"/>
              </a:rPr>
              <a:t>://www.numerique.gouv.fr/publications/dix-principes</a:t>
            </a:r>
            <a:r>
              <a:rPr lang="fr-FR" sz="2600" dirty="0" smtClean="0">
                <a:hlinkClick r:id="rId2"/>
              </a:rPr>
              <a:t>/</a:t>
            </a:r>
            <a:endParaRPr lang="fr-FR" sz="2600" dirty="0" smtClean="0"/>
          </a:p>
          <a:p>
            <a:r>
              <a:rPr lang="fr-FR" sz="2600" dirty="0">
                <a:hlinkClick r:id="rId3"/>
              </a:rPr>
              <a:t>http://</a:t>
            </a:r>
            <a:r>
              <a:rPr lang="fr-FR" sz="2600" dirty="0" smtClean="0">
                <a:hlinkClick r:id="rId3"/>
              </a:rPr>
              <a:t>references.modernisation.gouv.fr/cerfa-numerique</a:t>
            </a:r>
            <a:r>
              <a:rPr lang="fr-FR" sz="2600" dirty="0" smtClean="0"/>
              <a:t> </a:t>
            </a:r>
            <a:endParaRPr lang="fr-FR" sz="2600" dirty="0"/>
          </a:p>
          <a:p>
            <a:endParaRPr lang="fr-FR" dirty="0"/>
          </a:p>
        </p:txBody>
      </p:sp>
      <p:sp>
        <p:nvSpPr>
          <p:cNvPr id="3" name="Titre 2"/>
          <p:cNvSpPr>
            <a:spLocks noGrp="1"/>
          </p:cNvSpPr>
          <p:nvPr>
            <p:ph type="title"/>
          </p:nvPr>
        </p:nvSpPr>
        <p:spPr/>
        <p:txBody>
          <a:bodyPr>
            <a:noAutofit/>
          </a:bodyPr>
          <a:lstStyle/>
          <a:p>
            <a:r>
              <a:rPr lang="fr-FR" sz="3600" dirty="0" smtClean="0"/>
              <a:t>Le langage dans les 10 principes d’une démarche exemplaire (juillet 2017)</a:t>
            </a:r>
            <a:endParaRPr lang="fr-FR" sz="3600" dirty="0"/>
          </a:p>
        </p:txBody>
      </p:sp>
    </p:spTree>
    <p:extLst>
      <p:ext uri="{BB962C8B-B14F-4D97-AF65-F5344CB8AC3E}">
        <p14:creationId xmlns:p14="http://schemas.microsoft.com/office/powerpoint/2010/main" val="3200796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smtClean="0"/>
          </a:p>
          <a:p>
            <a:pPr marL="0" indent="0">
              <a:buNone/>
            </a:pPr>
            <a:endParaRPr lang="fr-FR" dirty="0" smtClean="0"/>
          </a:p>
          <a:p>
            <a:pPr marL="0" indent="0" algn="ctr">
              <a:buNone/>
            </a:pPr>
            <a:r>
              <a:rPr lang="fr-FR" sz="6600" dirty="0" smtClean="0"/>
              <a:t>FIN</a:t>
            </a:r>
            <a:endParaRPr lang="fr-FR" sz="6600" dirty="0"/>
          </a:p>
        </p:txBody>
      </p:sp>
    </p:spTree>
    <p:extLst>
      <p:ext uri="{BB962C8B-B14F-4D97-AF65-F5344CB8AC3E}">
        <p14:creationId xmlns:p14="http://schemas.microsoft.com/office/powerpoint/2010/main" val="2329822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457200" lvl="1" indent="0">
              <a:buNone/>
            </a:pPr>
            <a:r>
              <a:rPr lang="fr-FR" sz="3200" dirty="0" smtClean="0"/>
              <a:t>«</a:t>
            </a:r>
            <a:r>
              <a:rPr lang="fr-FR" sz="3200" dirty="0"/>
              <a:t> 15% des aides sociales ne sont pas demandées par ceux qui y auraient droit - qui préfèrent y renoncer plutôt que d'affronter l'hermétisme des dossiers et formulaires </a:t>
            </a:r>
            <a:r>
              <a:rPr lang="fr-FR" sz="3200" dirty="0" smtClean="0"/>
              <a:t>»</a:t>
            </a:r>
          </a:p>
          <a:p>
            <a:pPr marL="457200" lvl="1" indent="0">
              <a:buNone/>
            </a:pPr>
            <a:endParaRPr lang="fr-FR" sz="3200" dirty="0"/>
          </a:p>
          <a:p>
            <a:pPr marL="457200" lvl="1" indent="0">
              <a:buNone/>
            </a:pPr>
            <a:r>
              <a:rPr lang="fr-FR" sz="3200" dirty="0"/>
              <a:t>Rapport de l’</a:t>
            </a:r>
            <a:r>
              <a:rPr lang="fr-FR" sz="3200" dirty="0">
                <a:hlinkClick r:id="rId2"/>
              </a:rPr>
              <a:t>observatoire-national-de-la-</a:t>
            </a:r>
            <a:r>
              <a:rPr lang="fr-FR" sz="3200" dirty="0" err="1">
                <a:hlinkClick r:id="rId2"/>
              </a:rPr>
              <a:t>pauvrete</a:t>
            </a:r>
            <a:r>
              <a:rPr lang="fr-FR" sz="3200" dirty="0">
                <a:hlinkClick r:id="rId2"/>
              </a:rPr>
              <a:t>-et-de-</a:t>
            </a:r>
            <a:r>
              <a:rPr lang="fr-FR" sz="3200" dirty="0" err="1">
                <a:hlinkClick r:id="rId2"/>
              </a:rPr>
              <a:t>lexclusion</a:t>
            </a:r>
            <a:r>
              <a:rPr lang="fr-FR" sz="3200" dirty="0">
                <a:hlinkClick r:id="rId2"/>
              </a:rPr>
              <a:t>-sociale</a:t>
            </a:r>
            <a:r>
              <a:rPr lang="fr-FR" sz="3200" dirty="0"/>
              <a:t> </a:t>
            </a:r>
          </a:p>
          <a:p>
            <a:pPr marL="457200" lvl="1" indent="0">
              <a:buNone/>
            </a:pPr>
            <a:endParaRPr lang="fr-FR" sz="3200" dirty="0"/>
          </a:p>
          <a:p>
            <a:endParaRPr lang="fr-FR" dirty="0"/>
          </a:p>
        </p:txBody>
      </p:sp>
      <p:sp>
        <p:nvSpPr>
          <p:cNvPr id="3" name="Titre 2"/>
          <p:cNvSpPr>
            <a:spLocks noGrp="1"/>
          </p:cNvSpPr>
          <p:nvPr>
            <p:ph type="title"/>
          </p:nvPr>
        </p:nvSpPr>
        <p:spPr/>
        <p:txBody>
          <a:bodyPr>
            <a:normAutofit fontScale="90000"/>
          </a:bodyPr>
          <a:lstStyle/>
          <a:p>
            <a:r>
              <a:rPr lang="fr-FR" dirty="0" smtClean="0"/>
              <a:t>Pourquoi simplifier le langage ?</a:t>
            </a:r>
            <a:endParaRPr lang="fr-FR" dirty="0"/>
          </a:p>
        </p:txBody>
      </p:sp>
    </p:spTree>
    <p:extLst>
      <p:ext uri="{BB962C8B-B14F-4D97-AF65-F5344CB8AC3E}">
        <p14:creationId xmlns:p14="http://schemas.microsoft.com/office/powerpoint/2010/main" val="3130268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32521" y="1484785"/>
            <a:ext cx="9001000" cy="3900015"/>
          </a:xfrm>
        </p:spPr>
        <p:txBody>
          <a:bodyPr>
            <a:normAutofit fontScale="77500" lnSpcReduction="20000"/>
          </a:bodyPr>
          <a:lstStyle/>
          <a:p>
            <a:r>
              <a:rPr lang="fr-FR" dirty="0" smtClean="0"/>
              <a:t>Michel Sapin, ministre de la fonction publique et de la Réforme de l’Etat créé le COSLA, le 3 </a:t>
            </a:r>
            <a:r>
              <a:rPr lang="fr-FR" dirty="0"/>
              <a:t>juillet </a:t>
            </a:r>
            <a:r>
              <a:rPr lang="fr-FR" dirty="0" smtClean="0"/>
              <a:t>2001, pour 3 ans</a:t>
            </a:r>
          </a:p>
          <a:p>
            <a:r>
              <a:rPr lang="fr-FR" dirty="0" smtClean="0"/>
              <a:t>Il le préside avec le ministre de la Culture </a:t>
            </a:r>
          </a:p>
          <a:p>
            <a:r>
              <a:rPr lang="fr-FR" dirty="0" smtClean="0"/>
              <a:t>Le COSLA  est dirigé par </a:t>
            </a:r>
            <a:r>
              <a:rPr lang="fr-FR" dirty="0" smtClean="0">
                <a:hlinkClick r:id="rId2"/>
              </a:rPr>
              <a:t>Pierre </a:t>
            </a:r>
            <a:r>
              <a:rPr lang="fr-FR" dirty="0" err="1" smtClean="0">
                <a:hlinkClick r:id="rId2"/>
              </a:rPr>
              <a:t>Encrevé</a:t>
            </a:r>
            <a:r>
              <a:rPr lang="fr-FR" dirty="0" smtClean="0">
                <a:hlinkClick r:id="rId2"/>
              </a:rPr>
              <a:t>, linguiste</a:t>
            </a:r>
            <a:endParaRPr lang="fr-FR" dirty="0" smtClean="0"/>
          </a:p>
          <a:p>
            <a:r>
              <a:rPr lang="fr-FR" dirty="0" smtClean="0"/>
              <a:t>Il est composé </a:t>
            </a:r>
          </a:p>
          <a:p>
            <a:pPr lvl="1"/>
            <a:r>
              <a:rPr lang="fr-FR" dirty="0" smtClean="0"/>
              <a:t>de linguistes </a:t>
            </a:r>
          </a:p>
          <a:p>
            <a:pPr lvl="1"/>
            <a:r>
              <a:rPr lang="fr-FR" dirty="0" smtClean="0"/>
              <a:t>d’amoureux de la langue française (</a:t>
            </a:r>
            <a:r>
              <a:rPr lang="fr-FR" dirty="0"/>
              <a:t>parmi lesquels Pierre PERRET, Bernard PIVOT, Alain REY…) </a:t>
            </a:r>
            <a:endParaRPr lang="fr-FR" dirty="0" smtClean="0"/>
          </a:p>
          <a:p>
            <a:pPr lvl="1"/>
            <a:r>
              <a:rPr lang="fr-FR" dirty="0" smtClean="0"/>
              <a:t>d’associations </a:t>
            </a:r>
            <a:r>
              <a:rPr lang="fr-FR" dirty="0"/>
              <a:t>d’aide aux usagers en difficulté (parmi lesquelles le Secours Populaire, le Secours Catholique, Emmaüs, </a:t>
            </a:r>
            <a:r>
              <a:rPr lang="fr-FR" dirty="0" err="1"/>
              <a:t>UFCQue</a:t>
            </a:r>
            <a:r>
              <a:rPr lang="fr-FR" dirty="0"/>
              <a:t> Choisir</a:t>
            </a:r>
            <a:r>
              <a:rPr lang="fr-FR" dirty="0" smtClean="0"/>
              <a:t>…),</a:t>
            </a:r>
          </a:p>
          <a:p>
            <a:pPr lvl="1"/>
            <a:r>
              <a:rPr lang="fr-FR" dirty="0" smtClean="0"/>
              <a:t>de </a:t>
            </a:r>
            <a:r>
              <a:rPr lang="fr-FR" dirty="0"/>
              <a:t>représentants de l’administration</a:t>
            </a:r>
            <a:endParaRPr lang="fr-FR" dirty="0" smtClean="0"/>
          </a:p>
        </p:txBody>
      </p:sp>
      <p:sp>
        <p:nvSpPr>
          <p:cNvPr id="3" name="Titre 2"/>
          <p:cNvSpPr>
            <a:spLocks noGrp="1"/>
          </p:cNvSpPr>
          <p:nvPr>
            <p:ph type="title"/>
          </p:nvPr>
        </p:nvSpPr>
        <p:spPr/>
        <p:txBody>
          <a:bodyPr>
            <a:noAutofit/>
          </a:bodyPr>
          <a:lstStyle/>
          <a:p>
            <a:r>
              <a:rPr lang="fr-FR" sz="2800" dirty="0" smtClean="0"/>
              <a:t>Création du comité </a:t>
            </a:r>
            <a:r>
              <a:rPr lang="fr-FR" sz="2800" dirty="0"/>
              <a:t>d’orientation pour la simplification du langage </a:t>
            </a:r>
            <a:r>
              <a:rPr lang="fr-FR" sz="2800" dirty="0" smtClean="0"/>
              <a:t>administratif (COSLA)</a:t>
            </a:r>
            <a:endParaRPr lang="fr-FR" sz="2800" dirty="0"/>
          </a:p>
        </p:txBody>
      </p:sp>
      <p:sp>
        <p:nvSpPr>
          <p:cNvPr id="4" name="ZoneTexte 3"/>
          <p:cNvSpPr txBox="1"/>
          <p:nvPr/>
        </p:nvSpPr>
        <p:spPr>
          <a:xfrm>
            <a:off x="711200" y="5457371"/>
            <a:ext cx="8969829" cy="923330"/>
          </a:xfrm>
          <a:prstGeom prst="rect">
            <a:avLst/>
          </a:prstGeom>
          <a:noFill/>
        </p:spPr>
        <p:txBody>
          <a:bodyPr wrap="square" rtlCol="0">
            <a:spAutoFit/>
          </a:bodyPr>
          <a:lstStyle/>
          <a:p>
            <a:r>
              <a:rPr lang="fr-FR" dirty="0"/>
              <a:t>Source : </a:t>
            </a:r>
            <a:r>
              <a:rPr lang="fr-FR" dirty="0">
                <a:hlinkClick r:id="rId3"/>
              </a:rPr>
              <a:t>http://www.fonction-publique.gouv.fr/archives/home20051107/communications/dossiers-presse/archives/cosla_05mars02.pdf</a:t>
            </a:r>
            <a:endParaRPr lang="fr-FR" dirty="0"/>
          </a:p>
        </p:txBody>
      </p:sp>
    </p:spTree>
    <p:extLst>
      <p:ext uri="{BB962C8B-B14F-4D97-AF65-F5344CB8AC3E}">
        <p14:creationId xmlns:p14="http://schemas.microsoft.com/office/powerpoint/2010/main" val="2598795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32521" y="1368673"/>
            <a:ext cx="9001000" cy="4641380"/>
          </a:xfrm>
        </p:spPr>
        <p:txBody>
          <a:bodyPr>
            <a:normAutofit/>
          </a:bodyPr>
          <a:lstStyle/>
          <a:p>
            <a:r>
              <a:rPr lang="fr-FR" dirty="0" smtClean="0"/>
              <a:t>1/ Guide pratique de la </a:t>
            </a:r>
            <a:r>
              <a:rPr lang="fr-FR" dirty="0" smtClean="0"/>
              <a:t>rédaction administrative sous forme imprimée et numérique</a:t>
            </a:r>
          </a:p>
          <a:p>
            <a:endParaRPr lang="fr-FR" dirty="0"/>
          </a:p>
        </p:txBody>
      </p:sp>
      <p:sp>
        <p:nvSpPr>
          <p:cNvPr id="3" name="Titre 2"/>
          <p:cNvSpPr>
            <a:spLocks noGrp="1"/>
          </p:cNvSpPr>
          <p:nvPr>
            <p:ph type="title"/>
          </p:nvPr>
        </p:nvSpPr>
        <p:spPr/>
        <p:txBody>
          <a:bodyPr/>
          <a:lstStyle/>
          <a:p>
            <a:r>
              <a:rPr lang="fr-FR" dirty="0" smtClean="0"/>
              <a:t>Outils construits par le COSLA</a:t>
            </a:r>
            <a:endParaRPr lang="fr-FR" dirty="0"/>
          </a:p>
        </p:txBody>
      </p:sp>
      <p:sp>
        <p:nvSpPr>
          <p:cNvPr id="4" name="ZoneTexte 3"/>
          <p:cNvSpPr txBox="1"/>
          <p:nvPr/>
        </p:nvSpPr>
        <p:spPr>
          <a:xfrm>
            <a:off x="416004" y="4832011"/>
            <a:ext cx="8955315" cy="954107"/>
          </a:xfrm>
          <a:prstGeom prst="rect">
            <a:avLst/>
          </a:prstGeom>
          <a:noFill/>
        </p:spPr>
        <p:txBody>
          <a:bodyPr wrap="square" rtlCol="0">
            <a:spAutoFit/>
          </a:bodyPr>
          <a:lstStyle/>
          <a:p>
            <a:r>
              <a:rPr lang="fr-FR" sz="1400" dirty="0" smtClean="0"/>
              <a:t>Source : </a:t>
            </a:r>
            <a:endParaRPr lang="fr-FR" sz="1400" dirty="0" smtClean="0"/>
          </a:p>
          <a:p>
            <a:pPr marL="285750" indent="-285750">
              <a:buFont typeface="Arial" panose="020B0604020202020204" pitchFamily="34" charset="0"/>
              <a:buChar char="•"/>
            </a:pPr>
            <a:r>
              <a:rPr lang="fr-FR" sz="1400" dirty="0">
                <a:hlinkClick r:id="rId2"/>
              </a:rPr>
              <a:t>https://www.modernisation.gouv.fr/sites/default/files/fichiers-attaches/guide_de_la_redaction_administrative.pdf</a:t>
            </a:r>
            <a:endParaRPr lang="fr-FR" sz="1400" dirty="0">
              <a:hlinkClick r:id="rId3"/>
            </a:endParaRPr>
          </a:p>
          <a:p>
            <a:pPr marL="285750" indent="-285750">
              <a:buFont typeface="Arial" panose="020B0604020202020204" pitchFamily="34" charset="0"/>
              <a:buChar char="•"/>
            </a:pPr>
            <a:r>
              <a:rPr lang="fr-FR" sz="1400" dirty="0" smtClean="0">
                <a:hlinkClick r:id="rId3"/>
              </a:rPr>
              <a:t>http</a:t>
            </a:r>
            <a:r>
              <a:rPr lang="fr-FR" sz="1400" dirty="0" smtClean="0">
                <a:hlinkClick r:id="rId3"/>
              </a:rPr>
              <a:t>://www.lajauneetlarouge.com/article/la-simplification-du-langage-administratif#.ViThJWOQP2k</a:t>
            </a:r>
            <a:r>
              <a:rPr lang="fr-FR" sz="1400" dirty="0" smtClean="0"/>
              <a:t>  ; </a:t>
            </a:r>
            <a:endParaRPr lang="fr-FR" sz="1400" dirty="0" smtClean="0"/>
          </a:p>
          <a:p>
            <a:pPr marL="285750" indent="-285750">
              <a:buFont typeface="Arial" panose="020B0604020202020204" pitchFamily="34" charset="0"/>
              <a:buChar char="•"/>
            </a:pPr>
            <a:r>
              <a:rPr lang="fr-FR" sz="1400" dirty="0" smtClean="0">
                <a:hlinkClick r:id="rId4"/>
              </a:rPr>
              <a:t>http</a:t>
            </a:r>
            <a:r>
              <a:rPr lang="fr-FR" sz="1400" dirty="0">
                <a:hlinkClick r:id="rId4"/>
              </a:rPr>
              <a:t>://www.journaldunet.com/0205/020506lara.shtml</a:t>
            </a:r>
            <a:endParaRPr lang="fr-FR" sz="1400" dirty="0"/>
          </a:p>
        </p:txBody>
      </p:sp>
      <p:pic>
        <p:nvPicPr>
          <p:cNvPr id="1026" name="Picture 2" descr="Extrait avec problème d'écriture : &quot;Ainsi vous avez reçu à tort la somme de 697,24 euros. Vous devez donc les rembourser au plus tard le 30/01/2002&quot;&#10;&#10;Extrait amélioré : &quot;Ainsi nous vous avons versé par erreur la somme de 697,24 euros. Nous vous prions de nous en excuser et de nous contacter pour envisager ensemble les modalités de son remboursement&quot;" title="Extrait du guide d'aide à la rédaction administrati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2552580"/>
            <a:ext cx="9755188"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484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pic>
        <p:nvPicPr>
          <p:cNvPr id="3075"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050" y="884238"/>
            <a:ext cx="7335838"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55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05627" y="1126626"/>
            <a:ext cx="9001000" cy="4641380"/>
          </a:xfrm>
        </p:spPr>
        <p:txBody>
          <a:bodyPr>
            <a:normAutofit/>
          </a:bodyPr>
          <a:lstStyle/>
          <a:p>
            <a:r>
              <a:rPr lang="fr-FR" dirty="0" smtClean="0"/>
              <a:t>2/ Lexique administratif de </a:t>
            </a:r>
            <a:r>
              <a:rPr lang="fr-FR" dirty="0" smtClean="0"/>
              <a:t>5 000 termes confié aux dictionnaires </a:t>
            </a:r>
            <a:r>
              <a:rPr lang="fr-FR" dirty="0"/>
              <a:t>Le </a:t>
            </a:r>
            <a:r>
              <a:rPr lang="fr-FR" dirty="0" smtClean="0"/>
              <a:t>Robert, sous la direction de </a:t>
            </a:r>
            <a:r>
              <a:rPr lang="fr-FR" dirty="0"/>
              <a:t>Dominique Le </a:t>
            </a:r>
            <a:r>
              <a:rPr lang="fr-FR" dirty="0" smtClean="0"/>
              <a:t>Fur</a:t>
            </a:r>
          </a:p>
          <a:p>
            <a:pPr lvl="1"/>
            <a:r>
              <a:rPr lang="fr-FR" dirty="0" smtClean="0"/>
              <a:t>Il est fondé </a:t>
            </a:r>
            <a:r>
              <a:rPr lang="fr-FR" dirty="0"/>
              <a:t>sur </a:t>
            </a:r>
            <a:r>
              <a:rPr lang="fr-FR" dirty="0" smtClean="0"/>
              <a:t>l'analyse </a:t>
            </a:r>
            <a:r>
              <a:rPr lang="fr-FR" dirty="0"/>
              <a:t>de plus de </a:t>
            </a:r>
            <a:r>
              <a:rPr lang="fr-FR" dirty="0" smtClean="0"/>
              <a:t>5 000 </a:t>
            </a:r>
            <a:r>
              <a:rPr lang="fr-FR" dirty="0"/>
              <a:t>lettres </a:t>
            </a:r>
            <a:r>
              <a:rPr lang="fr-FR" dirty="0" smtClean="0"/>
              <a:t>envoyées </a:t>
            </a:r>
            <a:r>
              <a:rPr lang="fr-FR" dirty="0"/>
              <a:t>par l'administration, </a:t>
            </a:r>
            <a:endParaRPr lang="fr-FR" dirty="0" smtClean="0"/>
          </a:p>
          <a:p>
            <a:pPr lvl="1"/>
            <a:r>
              <a:rPr lang="fr-FR" dirty="0" smtClean="0"/>
              <a:t>Il propose, </a:t>
            </a:r>
            <a:r>
              <a:rPr lang="fr-FR" dirty="0"/>
              <a:t>pour chaque mot </a:t>
            </a:r>
            <a:r>
              <a:rPr lang="fr-FR" dirty="0" smtClean="0"/>
              <a:t>n'appartenant </a:t>
            </a:r>
            <a:r>
              <a:rPr lang="fr-FR" dirty="0"/>
              <a:t>pas à la langue commune générale, soit le recours à un synonyme, soit le maintien du mot mais en l'accompagnant d'une périphrase explicative</a:t>
            </a:r>
            <a:r>
              <a:rPr lang="fr-FR" dirty="0" smtClean="0"/>
              <a:t>. </a:t>
            </a:r>
            <a:endParaRPr lang="fr-FR" dirty="0"/>
          </a:p>
          <a:p>
            <a:endParaRPr lang="fr-FR" dirty="0"/>
          </a:p>
        </p:txBody>
      </p:sp>
      <p:sp>
        <p:nvSpPr>
          <p:cNvPr id="3" name="Titre 2"/>
          <p:cNvSpPr>
            <a:spLocks noGrp="1"/>
          </p:cNvSpPr>
          <p:nvPr>
            <p:ph type="title"/>
          </p:nvPr>
        </p:nvSpPr>
        <p:spPr/>
        <p:txBody>
          <a:bodyPr/>
          <a:lstStyle/>
          <a:p>
            <a:r>
              <a:rPr lang="fr-FR" dirty="0" smtClean="0"/>
              <a:t>Outils construits par le COSLA</a:t>
            </a:r>
            <a:endParaRPr lang="fr-FR" dirty="0"/>
          </a:p>
        </p:txBody>
      </p:sp>
      <p:sp>
        <p:nvSpPr>
          <p:cNvPr id="4" name="ZoneTexte 3"/>
          <p:cNvSpPr txBox="1"/>
          <p:nvPr/>
        </p:nvSpPr>
        <p:spPr>
          <a:xfrm>
            <a:off x="510133" y="5419508"/>
            <a:ext cx="8955315" cy="1169551"/>
          </a:xfrm>
          <a:prstGeom prst="rect">
            <a:avLst/>
          </a:prstGeom>
          <a:noFill/>
        </p:spPr>
        <p:txBody>
          <a:bodyPr wrap="square" rtlCol="0">
            <a:spAutoFit/>
          </a:bodyPr>
          <a:lstStyle/>
          <a:p>
            <a:r>
              <a:rPr lang="fr-FR" sz="1400" dirty="0" smtClean="0"/>
              <a:t>Source : </a:t>
            </a:r>
            <a:endParaRPr lang="fr-FR" sz="1400" dirty="0" smtClean="0"/>
          </a:p>
          <a:p>
            <a:pPr marL="285750" indent="-285750">
              <a:buFont typeface="Arial" panose="020B0604020202020204" pitchFamily="34" charset="0"/>
              <a:buChar char="•"/>
            </a:pPr>
            <a:r>
              <a:rPr lang="fr-FR" sz="1400" dirty="0">
                <a:hlinkClick r:id="rId2"/>
              </a:rPr>
              <a:t>https://references.modernisation.gouv.fr/sites/default/files/Lexique administratif langage clair 2004.pdf</a:t>
            </a:r>
            <a:r>
              <a:rPr lang="fr-FR" sz="1400" dirty="0"/>
              <a:t> </a:t>
            </a:r>
          </a:p>
          <a:p>
            <a:pPr marL="285750" indent="-285750">
              <a:buFont typeface="Arial" panose="020B0604020202020204" pitchFamily="34" charset="0"/>
              <a:buChar char="•"/>
            </a:pPr>
            <a:r>
              <a:rPr lang="fr-FR" sz="1400" dirty="0" smtClean="0">
                <a:hlinkClick r:id="rId3"/>
              </a:rPr>
              <a:t>http</a:t>
            </a:r>
            <a:r>
              <a:rPr lang="fr-FR" sz="1400" dirty="0" smtClean="0">
                <a:hlinkClick r:id="rId3"/>
              </a:rPr>
              <a:t>://www.lajauneetlarouge.com/article/la-simplification-du-langage-administratif#.ViThJWOQP2k</a:t>
            </a:r>
            <a:r>
              <a:rPr lang="fr-FR" sz="1400" dirty="0" smtClean="0"/>
              <a:t>  </a:t>
            </a:r>
            <a:endParaRPr lang="fr-FR" sz="1400" dirty="0" smtClean="0"/>
          </a:p>
          <a:p>
            <a:pPr marL="285750" indent="-285750">
              <a:buFont typeface="Arial" panose="020B0604020202020204" pitchFamily="34" charset="0"/>
              <a:buChar char="•"/>
            </a:pPr>
            <a:r>
              <a:rPr lang="fr-FR" sz="1400" dirty="0" smtClean="0">
                <a:hlinkClick r:id="rId4"/>
              </a:rPr>
              <a:t>http</a:t>
            </a:r>
            <a:r>
              <a:rPr lang="fr-FR" sz="1400" dirty="0">
                <a:hlinkClick r:id="rId4"/>
              </a:rPr>
              <a:t>://</a:t>
            </a:r>
            <a:r>
              <a:rPr lang="fr-FR" sz="1400" dirty="0" smtClean="0">
                <a:hlinkClick r:id="rId4"/>
              </a:rPr>
              <a:t>www.journaldunet.com/0205/020506lara.shtml</a:t>
            </a:r>
            <a:endParaRPr lang="fr-FR" sz="1400" dirty="0" smtClean="0"/>
          </a:p>
          <a:p>
            <a:pPr marL="285750" indent="-285750">
              <a:buFont typeface="Arial" panose="020B0604020202020204" pitchFamily="34" charset="0"/>
              <a:buChar char="•"/>
            </a:pPr>
            <a:endParaRPr lang="fr-FR" sz="1400" dirty="0"/>
          </a:p>
        </p:txBody>
      </p:sp>
    </p:spTree>
    <p:extLst>
      <p:ext uri="{BB962C8B-B14F-4D97-AF65-F5344CB8AC3E}">
        <p14:creationId xmlns:p14="http://schemas.microsoft.com/office/powerpoint/2010/main" val="2912988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Lexique administratif</a:t>
            </a:r>
            <a:endParaRPr lang="fr-FR" dirty="0"/>
          </a:p>
        </p:txBody>
      </p:sp>
      <p:pic>
        <p:nvPicPr>
          <p:cNvPr id="2050" name="Picture 2" title="Définition du terme Abatt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396" y="2252210"/>
            <a:ext cx="3863975" cy="305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title="Illustration de la couverture du lexique administra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893" y="1217559"/>
            <a:ext cx="270510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981635" y="5768788"/>
            <a:ext cx="8148918" cy="523220"/>
          </a:xfrm>
          <a:prstGeom prst="rect">
            <a:avLst/>
          </a:prstGeom>
          <a:noFill/>
        </p:spPr>
        <p:txBody>
          <a:bodyPr wrap="square" rtlCol="0">
            <a:spAutoFit/>
          </a:bodyPr>
          <a:lstStyle/>
          <a:p>
            <a:r>
              <a:rPr lang="fr-FR" sz="1400" dirty="0" smtClean="0"/>
              <a:t>Source : </a:t>
            </a:r>
          </a:p>
          <a:p>
            <a:pPr marL="285750" indent="-285750">
              <a:buFont typeface="Arial" panose="020B0604020202020204" pitchFamily="34" charset="0"/>
              <a:buChar char="•"/>
            </a:pPr>
            <a:r>
              <a:rPr lang="fr-FR" sz="1400" dirty="0" smtClean="0">
                <a:hlinkClick r:id="rId4"/>
              </a:rPr>
              <a:t>https</a:t>
            </a:r>
            <a:r>
              <a:rPr lang="fr-FR" sz="1400" dirty="0">
                <a:hlinkClick r:id="rId4"/>
              </a:rPr>
              <a:t>://references.modernisation.gouv.fr/sites/default/files/Lexique administratif langage clair </a:t>
            </a:r>
            <a:r>
              <a:rPr lang="fr-FR" sz="1400" dirty="0" smtClean="0">
                <a:hlinkClick r:id="rId4"/>
              </a:rPr>
              <a:t>2004.pdf</a:t>
            </a:r>
            <a:r>
              <a:rPr lang="fr-FR" sz="1400" dirty="0" smtClean="0"/>
              <a:t> </a:t>
            </a:r>
            <a:endParaRPr lang="fr-FR" sz="1400" dirty="0"/>
          </a:p>
        </p:txBody>
      </p:sp>
    </p:spTree>
    <p:extLst>
      <p:ext uri="{BB962C8B-B14F-4D97-AF65-F5344CB8AC3E}">
        <p14:creationId xmlns:p14="http://schemas.microsoft.com/office/powerpoint/2010/main" val="373167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title="Définition du terme Abrog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995" y="447449"/>
            <a:ext cx="380047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title="Définition du terme Acquit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369" y="902890"/>
            <a:ext cx="40005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title="Définition du terme Assujettiss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396" y="1874637"/>
            <a:ext cx="39528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title="Définition du terme Attributai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096" y="3260311"/>
            <a:ext cx="38195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3216" y="3516140"/>
            <a:ext cx="2701225" cy="218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941294" y="5836023"/>
            <a:ext cx="8148918" cy="523220"/>
          </a:xfrm>
          <a:prstGeom prst="rect">
            <a:avLst/>
          </a:prstGeom>
          <a:noFill/>
        </p:spPr>
        <p:txBody>
          <a:bodyPr wrap="square" rtlCol="0">
            <a:spAutoFit/>
          </a:bodyPr>
          <a:lstStyle/>
          <a:p>
            <a:r>
              <a:rPr lang="fr-FR" sz="1400" dirty="0" smtClean="0"/>
              <a:t>Source : </a:t>
            </a:r>
          </a:p>
          <a:p>
            <a:pPr marL="285750" indent="-285750">
              <a:buFont typeface="Arial" panose="020B0604020202020204" pitchFamily="34" charset="0"/>
              <a:buChar char="•"/>
            </a:pPr>
            <a:r>
              <a:rPr lang="fr-FR" sz="1400" dirty="0" smtClean="0">
                <a:hlinkClick r:id="rId7"/>
              </a:rPr>
              <a:t>https</a:t>
            </a:r>
            <a:r>
              <a:rPr lang="fr-FR" sz="1400" dirty="0">
                <a:hlinkClick r:id="rId7"/>
              </a:rPr>
              <a:t>://references.modernisation.gouv.fr/sites/default/files/Lexique administratif langage clair </a:t>
            </a:r>
            <a:r>
              <a:rPr lang="fr-FR" sz="1400" dirty="0" smtClean="0">
                <a:hlinkClick r:id="rId7"/>
              </a:rPr>
              <a:t>2004.pdf</a:t>
            </a:r>
            <a:r>
              <a:rPr lang="fr-FR" sz="1400" dirty="0" smtClean="0"/>
              <a:t> </a:t>
            </a:r>
            <a:endParaRPr lang="fr-FR" sz="1400" dirty="0"/>
          </a:p>
        </p:txBody>
      </p:sp>
    </p:spTree>
    <p:extLst>
      <p:ext uri="{BB962C8B-B14F-4D97-AF65-F5344CB8AC3E}">
        <p14:creationId xmlns:p14="http://schemas.microsoft.com/office/powerpoint/2010/main" val="148590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dirty="0" smtClean="0"/>
              <a:t>3/ Logiciel </a:t>
            </a:r>
            <a:r>
              <a:rPr lang="fr-FR" dirty="0"/>
              <a:t>d'aide à la rédaction administrative (LARA</a:t>
            </a:r>
            <a:r>
              <a:rPr lang="fr-FR" dirty="0" smtClean="0"/>
              <a:t>) réalisé par Vivendi </a:t>
            </a:r>
            <a:r>
              <a:rPr lang="fr-FR" dirty="0"/>
              <a:t>Universal Education France, </a:t>
            </a:r>
            <a:r>
              <a:rPr lang="fr-FR" dirty="0" smtClean="0"/>
              <a:t>qui</a:t>
            </a:r>
            <a:r>
              <a:rPr lang="fr-FR" dirty="0"/>
              <a:t>, installé sur un traitement de texte, permet au rédacteur, alerté par LARA comme il peut l'être par un correcteur orthographique, de recourir ou non aux suggestions </a:t>
            </a:r>
            <a:endParaRPr lang="fr-FR" dirty="0" smtClean="0"/>
          </a:p>
          <a:p>
            <a:endParaRPr lang="fr-FR" dirty="0"/>
          </a:p>
          <a:p>
            <a:endParaRPr lang="fr-FR" dirty="0"/>
          </a:p>
        </p:txBody>
      </p:sp>
      <p:sp>
        <p:nvSpPr>
          <p:cNvPr id="3" name="Titre 2"/>
          <p:cNvSpPr>
            <a:spLocks noGrp="1"/>
          </p:cNvSpPr>
          <p:nvPr>
            <p:ph type="title"/>
          </p:nvPr>
        </p:nvSpPr>
        <p:spPr/>
        <p:txBody>
          <a:bodyPr/>
          <a:lstStyle/>
          <a:p>
            <a:r>
              <a:rPr lang="fr-FR" dirty="0" smtClean="0"/>
              <a:t>Outils construits par le COSLA</a:t>
            </a:r>
            <a:endParaRPr lang="fr-FR" dirty="0"/>
          </a:p>
        </p:txBody>
      </p:sp>
      <p:sp>
        <p:nvSpPr>
          <p:cNvPr id="4" name="ZoneTexte 3"/>
          <p:cNvSpPr txBox="1"/>
          <p:nvPr/>
        </p:nvSpPr>
        <p:spPr>
          <a:xfrm>
            <a:off x="1060609" y="5183522"/>
            <a:ext cx="8500249" cy="800219"/>
          </a:xfrm>
          <a:prstGeom prst="rect">
            <a:avLst/>
          </a:prstGeom>
          <a:noFill/>
        </p:spPr>
        <p:txBody>
          <a:bodyPr wrap="square" rtlCol="0">
            <a:spAutoFit/>
          </a:bodyPr>
          <a:lstStyle/>
          <a:p>
            <a:r>
              <a:rPr lang="fr-FR" dirty="0"/>
              <a:t>Source : </a:t>
            </a:r>
            <a:endParaRPr lang="fr-FR" dirty="0" smtClean="0"/>
          </a:p>
          <a:p>
            <a:pPr marL="285750" indent="-285750">
              <a:buFont typeface="Arial" panose="020B0604020202020204" pitchFamily="34" charset="0"/>
              <a:buChar char="•"/>
            </a:pPr>
            <a:r>
              <a:rPr lang="fr-FR" sz="1400" dirty="0" smtClean="0">
                <a:hlinkClick r:id="rId2"/>
              </a:rPr>
              <a:t>http</a:t>
            </a:r>
            <a:r>
              <a:rPr lang="fr-FR" sz="1400" dirty="0">
                <a:hlinkClick r:id="rId2"/>
              </a:rPr>
              <a:t>://www.lajauneetlarouge.com/article/la-simplification-du-langage-administratif#.</a:t>
            </a:r>
            <a:r>
              <a:rPr lang="fr-FR" sz="1400" dirty="0" smtClean="0">
                <a:hlinkClick r:id="rId2"/>
              </a:rPr>
              <a:t>ViThJWOQP2k</a:t>
            </a:r>
            <a:r>
              <a:rPr lang="fr-FR" sz="1400" dirty="0" smtClean="0"/>
              <a:t> </a:t>
            </a:r>
            <a:endParaRPr lang="fr-FR" sz="1400" dirty="0" smtClean="0"/>
          </a:p>
          <a:p>
            <a:pPr marL="285750" indent="-285750">
              <a:buFont typeface="Arial" panose="020B0604020202020204" pitchFamily="34" charset="0"/>
              <a:buChar char="•"/>
            </a:pPr>
            <a:r>
              <a:rPr lang="fr-FR" sz="1400" dirty="0" smtClean="0">
                <a:hlinkClick r:id="rId3"/>
              </a:rPr>
              <a:t>http</a:t>
            </a:r>
            <a:r>
              <a:rPr lang="fr-FR" sz="1400" dirty="0">
                <a:hlinkClick r:id="rId3"/>
              </a:rPr>
              <a:t>://www.journaldunet.com/0205/020506lara.shtml</a:t>
            </a:r>
            <a:endParaRPr lang="fr-FR" sz="1400" dirty="0"/>
          </a:p>
        </p:txBody>
      </p:sp>
    </p:spTree>
    <p:extLst>
      <p:ext uri="{BB962C8B-B14F-4D97-AF65-F5344CB8AC3E}">
        <p14:creationId xmlns:p14="http://schemas.microsoft.com/office/powerpoint/2010/main" val="2708253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emplate SGMAP">
      <a:dk1>
        <a:srgbClr val="144391"/>
      </a:dk1>
      <a:lt1>
        <a:srgbClr val="FFFFFF"/>
      </a:lt1>
      <a:dk2>
        <a:srgbClr val="144391"/>
      </a:dk2>
      <a:lt2>
        <a:srgbClr val="FFFFFF"/>
      </a:lt2>
      <a:accent1>
        <a:srgbClr val="144391"/>
      </a:accent1>
      <a:accent2>
        <a:srgbClr val="E3E3E3"/>
      </a:accent2>
      <a:accent3>
        <a:srgbClr val="821979"/>
      </a:accent3>
      <a:accent4>
        <a:srgbClr val="DE362D"/>
      </a:accent4>
      <a:accent5>
        <a:srgbClr val="E5004C"/>
      </a:accent5>
      <a:accent6>
        <a:srgbClr val="08B4B2"/>
      </a:accent6>
      <a:hlink>
        <a:srgbClr val="144391"/>
      </a:hlink>
      <a:folHlink>
        <a:srgbClr val="8219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13349</TotalTime>
  <Words>623</Words>
  <Application>Microsoft Office PowerPoint</Application>
  <PresentationFormat>Format A4 (210 x 297 mm)</PresentationFormat>
  <Paragraphs>73</Paragraphs>
  <Slides>14</Slides>
  <Notes>1</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La simplification du langage administratif dans les années 2000  Bénédicte Roullier, Direction interministérielle du numérique  </vt:lpstr>
      <vt:lpstr>Pourquoi simplifier le langage ?</vt:lpstr>
      <vt:lpstr>Création du comité d’orientation pour la simplification du langage administratif (COSLA)</vt:lpstr>
      <vt:lpstr>Outils construits par le COSLA</vt:lpstr>
      <vt:lpstr>Présentation PowerPoint</vt:lpstr>
      <vt:lpstr>Outils construits par le COSLA</vt:lpstr>
      <vt:lpstr>Lexique administratif</vt:lpstr>
      <vt:lpstr>Présentation PowerPoint</vt:lpstr>
      <vt:lpstr>Outils construits par le COSLA</vt:lpstr>
      <vt:lpstr>Lexique d’aide à la rédaction administrative - LARA</vt:lpstr>
      <vt:lpstr>Diffusion des outils</vt:lpstr>
      <vt:lpstr>Concours de réécriture de formulaires administratifs : 2005</vt:lpstr>
      <vt:lpstr>Le langage dans les 10 principes d’une démarche exemplaire (juillet 2017)</vt:lpstr>
      <vt:lpstr>Présentation PowerPoint</vt:lpstr>
    </vt:vector>
  </TitlesOfParts>
  <Company>MINEFI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MINEFI</dc:creator>
  <cp:lastModifiedBy>B. Roullier</cp:lastModifiedBy>
  <cp:revision>263</cp:revision>
  <cp:lastPrinted>2019-11-14T10:20:40Z</cp:lastPrinted>
  <dcterms:created xsi:type="dcterms:W3CDTF">2015-05-04T16:44:08Z</dcterms:created>
  <dcterms:modified xsi:type="dcterms:W3CDTF">2019-11-14T10:21:51Z</dcterms:modified>
</cp:coreProperties>
</file>